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2"/>
  </p:notesMasterIdLst>
  <p:sldIdLst>
    <p:sldId id="256" r:id="rId2"/>
    <p:sldId id="259" r:id="rId3"/>
    <p:sldId id="257" r:id="rId4"/>
    <p:sldId id="258" r:id="rId5"/>
    <p:sldId id="261" r:id="rId6"/>
    <p:sldId id="262" r:id="rId7"/>
    <p:sldId id="263" r:id="rId8"/>
    <p:sldId id="260" r:id="rId9"/>
    <p:sldId id="264" r:id="rId10"/>
    <p:sldId id="266" r:id="rId11"/>
    <p:sldId id="267" r:id="rId12"/>
    <p:sldId id="268" r:id="rId13"/>
    <p:sldId id="270" r:id="rId14"/>
    <p:sldId id="275" r:id="rId15"/>
    <p:sldId id="273" r:id="rId16"/>
    <p:sldId id="274" r:id="rId17"/>
    <p:sldId id="277" r:id="rId18"/>
    <p:sldId id="276" r:id="rId19"/>
    <p:sldId id="271" r:id="rId20"/>
    <p:sldId id="27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32"/>
    <p:restoredTop sz="47805"/>
  </p:normalViewPr>
  <p:slideViewPr>
    <p:cSldViewPr snapToGrid="0" snapToObjects="1">
      <p:cViewPr varScale="1">
        <p:scale>
          <a:sx n="57" d="100"/>
          <a:sy n="57" d="100"/>
        </p:scale>
        <p:origin x="1392"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FBBA24-5A86-1E42-82B5-6C929FF4F8C1}" type="datetimeFigureOut">
              <a:rPr lang="en-US" smtClean="0"/>
              <a:t>5/11/22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B50D58-4CCF-7941-AB84-26348FDF2675}" type="slidenum">
              <a:rPr lang="en-US" smtClean="0"/>
              <a:t>‹#›</a:t>
            </a:fld>
            <a:endParaRPr lang="en-US"/>
          </a:p>
        </p:txBody>
      </p:sp>
    </p:spTree>
    <p:extLst>
      <p:ext uri="{BB962C8B-B14F-4D97-AF65-F5344CB8AC3E}">
        <p14:creationId xmlns:p14="http://schemas.microsoft.com/office/powerpoint/2010/main" val="24468828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5 things I </a:t>
            </a:r>
            <a:r>
              <a:rPr lang="en-US" dirty="0" err="1"/>
              <a:t>wanna</a:t>
            </a:r>
            <a:r>
              <a:rPr lang="en-US" dirty="0"/>
              <a:t> talk </a:t>
            </a:r>
            <a:r>
              <a:rPr lang="en-US" dirty="0" err="1"/>
              <a:t>abou</a:t>
            </a:r>
            <a:r>
              <a:rPr lang="en-US" dirty="0"/>
              <a:t> in today </a:t>
            </a:r>
            <a:r>
              <a:rPr lang="en-US" dirty="0" err="1"/>
              <a:t>presentaion</a:t>
            </a:r>
            <a:endParaRPr lang="en-US" dirty="0"/>
          </a:p>
        </p:txBody>
      </p:sp>
      <p:sp>
        <p:nvSpPr>
          <p:cNvPr id="4" name="Slide Number Placeholder 3"/>
          <p:cNvSpPr>
            <a:spLocks noGrp="1"/>
          </p:cNvSpPr>
          <p:nvPr>
            <p:ph type="sldNum" sz="quarter" idx="5"/>
          </p:nvPr>
        </p:nvSpPr>
        <p:spPr/>
        <p:txBody>
          <a:bodyPr/>
          <a:lstStyle/>
          <a:p>
            <a:fld id="{FCB50D58-4CCF-7941-AB84-26348FDF2675}" type="slidenum">
              <a:rPr lang="en-US" smtClean="0"/>
              <a:t>2</a:t>
            </a:fld>
            <a:endParaRPr lang="en-US"/>
          </a:p>
        </p:txBody>
      </p:sp>
    </p:spTree>
    <p:extLst>
      <p:ext uri="{BB962C8B-B14F-4D97-AF65-F5344CB8AC3E}">
        <p14:creationId xmlns:p14="http://schemas.microsoft.com/office/powerpoint/2010/main" val="19381170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do the same steps as the last one. After compute Moran’s I:</a:t>
            </a:r>
          </a:p>
          <a:p>
            <a:endParaRPr lang="en-US" dirty="0"/>
          </a:p>
          <a:p>
            <a:r>
              <a:rPr lang="en-US" dirty="0"/>
              <a:t>Those are p-values for 2020, the left is for confirmed cases, right is for death rate.</a:t>
            </a:r>
          </a:p>
          <a:p>
            <a:endParaRPr lang="en-US" dirty="0"/>
          </a:p>
          <a:p>
            <a:r>
              <a:rPr lang="en-US" dirty="0"/>
              <a:t>So, for confirmed cases, it has spatial autocorrelation.</a:t>
            </a:r>
          </a:p>
          <a:p>
            <a:endParaRPr lang="en-US" dirty="0"/>
          </a:p>
          <a:p>
            <a:r>
              <a:rPr lang="en-US" dirty="0"/>
              <a:t>For death rate, the p-value greater than 0.05, we cannot reject null hypothesis, so death rate has no spatial autocorrelation.</a:t>
            </a:r>
          </a:p>
        </p:txBody>
      </p:sp>
      <p:sp>
        <p:nvSpPr>
          <p:cNvPr id="4" name="Slide Number Placeholder 3"/>
          <p:cNvSpPr>
            <a:spLocks noGrp="1"/>
          </p:cNvSpPr>
          <p:nvPr>
            <p:ph type="sldNum" sz="quarter" idx="5"/>
          </p:nvPr>
        </p:nvSpPr>
        <p:spPr/>
        <p:txBody>
          <a:bodyPr/>
          <a:lstStyle/>
          <a:p>
            <a:fld id="{FCB50D58-4CCF-7941-AB84-26348FDF2675}" type="slidenum">
              <a:rPr lang="en-US" smtClean="0"/>
              <a:t>11</a:t>
            </a:fld>
            <a:endParaRPr lang="en-US"/>
          </a:p>
        </p:txBody>
      </p:sp>
    </p:spTree>
    <p:extLst>
      <p:ext uri="{BB962C8B-B14F-4D97-AF65-F5344CB8AC3E}">
        <p14:creationId xmlns:p14="http://schemas.microsoft.com/office/powerpoint/2010/main" val="35791613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p-values are significant, so we reject null hypothesis.</a:t>
            </a:r>
          </a:p>
          <a:p>
            <a:r>
              <a:rPr lang="en-US" dirty="0"/>
              <a:t>So, for 2021, the confirmed cases and death rate have spatial autocorrelation.</a:t>
            </a:r>
          </a:p>
        </p:txBody>
      </p:sp>
      <p:sp>
        <p:nvSpPr>
          <p:cNvPr id="4" name="Slide Number Placeholder 3"/>
          <p:cNvSpPr>
            <a:spLocks noGrp="1"/>
          </p:cNvSpPr>
          <p:nvPr>
            <p:ph type="sldNum" sz="quarter" idx="5"/>
          </p:nvPr>
        </p:nvSpPr>
        <p:spPr/>
        <p:txBody>
          <a:bodyPr/>
          <a:lstStyle/>
          <a:p>
            <a:fld id="{FCB50D58-4CCF-7941-AB84-26348FDF2675}" type="slidenum">
              <a:rPr lang="en-US" smtClean="0"/>
              <a:t>12</a:t>
            </a:fld>
            <a:endParaRPr lang="en-US"/>
          </a:p>
        </p:txBody>
      </p:sp>
    </p:spTree>
    <p:extLst>
      <p:ext uri="{BB962C8B-B14F-4D97-AF65-F5344CB8AC3E}">
        <p14:creationId xmlns:p14="http://schemas.microsoft.com/office/powerpoint/2010/main" val="2639034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2022, confirmed cases has spatial autocorrelation.</a:t>
            </a:r>
          </a:p>
          <a:p>
            <a:r>
              <a:rPr lang="en-US" dirty="0"/>
              <a:t>Death rate do not have spatial autocorrelation.</a:t>
            </a:r>
          </a:p>
        </p:txBody>
      </p:sp>
      <p:sp>
        <p:nvSpPr>
          <p:cNvPr id="4" name="Slide Number Placeholder 3"/>
          <p:cNvSpPr>
            <a:spLocks noGrp="1"/>
          </p:cNvSpPr>
          <p:nvPr>
            <p:ph type="sldNum" sz="quarter" idx="5"/>
          </p:nvPr>
        </p:nvSpPr>
        <p:spPr/>
        <p:txBody>
          <a:bodyPr/>
          <a:lstStyle/>
          <a:p>
            <a:fld id="{FCB50D58-4CCF-7941-AB84-26348FDF2675}" type="slidenum">
              <a:rPr lang="en-US" smtClean="0"/>
              <a:t>13</a:t>
            </a:fld>
            <a:endParaRPr lang="en-US"/>
          </a:p>
        </p:txBody>
      </p:sp>
    </p:spTree>
    <p:extLst>
      <p:ext uri="{BB962C8B-B14F-4D97-AF65-F5344CB8AC3E}">
        <p14:creationId xmlns:p14="http://schemas.microsoft.com/office/powerpoint/2010/main" val="4660710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apply the </a:t>
            </a:r>
            <a:r>
              <a:rPr lang="en-US" dirty="0" err="1"/>
              <a:t>bym</a:t>
            </a:r>
            <a:r>
              <a:rPr lang="en-US" dirty="0"/>
              <a:t> model,</a:t>
            </a:r>
          </a:p>
          <a:p>
            <a:r>
              <a:rPr lang="en-US" dirty="0"/>
              <a:t>First, I union the vaccination data with confirmed cases and death rate data for each year. Union is a function in raster library to combine two Spatial Polygon Data Frames. It automatically combine data by the same county name, </a:t>
            </a:r>
            <a:r>
              <a:rPr lang="en-US" dirty="0" err="1"/>
              <a:t>geoID</a:t>
            </a:r>
            <a:r>
              <a:rPr lang="en-US" dirty="0"/>
              <a:t>, and population.</a:t>
            </a:r>
          </a:p>
          <a:p>
            <a:endParaRPr lang="en-US" dirty="0"/>
          </a:p>
          <a:p>
            <a:r>
              <a:rPr lang="en-US" dirty="0"/>
              <a:t>Then add </a:t>
            </a:r>
            <a:r>
              <a:rPr lang="en-US" dirty="0" err="1"/>
              <a:t>idarea</a:t>
            </a:r>
            <a:r>
              <a:rPr lang="en-US" dirty="0"/>
              <a:t> to each SPDF as we did in homework.</a:t>
            </a:r>
          </a:p>
        </p:txBody>
      </p:sp>
      <p:sp>
        <p:nvSpPr>
          <p:cNvPr id="4" name="Slide Number Placeholder 3"/>
          <p:cNvSpPr>
            <a:spLocks noGrp="1"/>
          </p:cNvSpPr>
          <p:nvPr>
            <p:ph type="sldNum" sz="quarter" idx="5"/>
          </p:nvPr>
        </p:nvSpPr>
        <p:spPr/>
        <p:txBody>
          <a:bodyPr/>
          <a:lstStyle/>
          <a:p>
            <a:fld id="{FCB50D58-4CCF-7941-AB84-26348FDF2675}" type="slidenum">
              <a:rPr lang="en-US" smtClean="0"/>
              <a:t>14</a:t>
            </a:fld>
            <a:endParaRPr lang="en-US"/>
          </a:p>
        </p:txBody>
      </p:sp>
    </p:spTree>
    <p:extLst>
      <p:ext uri="{BB962C8B-B14F-4D97-AF65-F5344CB8AC3E}">
        <p14:creationId xmlns:p14="http://schemas.microsoft.com/office/powerpoint/2010/main" val="9517991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 run this model, it gave me this error, fail to get good enough initial values, I think the reason is that the death rate is too small to be predicted by </a:t>
            </a:r>
            <a:r>
              <a:rPr lang="en-US" dirty="0" err="1"/>
              <a:t>vaccine_rate</a:t>
            </a:r>
            <a:r>
              <a:rPr lang="en-US" dirty="0"/>
              <a:t> and cases, when the population is the county population.</a:t>
            </a:r>
          </a:p>
          <a:p>
            <a:endParaRPr lang="en-US" dirty="0"/>
          </a:p>
        </p:txBody>
      </p:sp>
      <p:sp>
        <p:nvSpPr>
          <p:cNvPr id="4" name="Slide Number Placeholder 3"/>
          <p:cNvSpPr>
            <a:spLocks noGrp="1"/>
          </p:cNvSpPr>
          <p:nvPr>
            <p:ph type="sldNum" sz="quarter" idx="5"/>
          </p:nvPr>
        </p:nvSpPr>
        <p:spPr/>
        <p:txBody>
          <a:bodyPr/>
          <a:lstStyle/>
          <a:p>
            <a:fld id="{FCB50D58-4CCF-7941-AB84-26348FDF2675}" type="slidenum">
              <a:rPr lang="en-US" smtClean="0"/>
              <a:t>15</a:t>
            </a:fld>
            <a:endParaRPr lang="en-US"/>
          </a:p>
        </p:txBody>
      </p:sp>
    </p:spTree>
    <p:extLst>
      <p:ext uri="{BB962C8B-B14F-4D97-AF65-F5344CB8AC3E}">
        <p14:creationId xmlns:p14="http://schemas.microsoft.com/office/powerpoint/2010/main" val="32216043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I decided to change the model to predict confirmed cases by predictors:  </a:t>
            </a:r>
            <a:r>
              <a:rPr lang="en-US" dirty="0" err="1"/>
              <a:t>vaccine_rate</a:t>
            </a:r>
            <a:r>
              <a:rPr lang="en-US" dirty="0"/>
              <a:t> and death rate, when population is county population.</a:t>
            </a:r>
          </a:p>
          <a:p>
            <a:endParaRPr lang="en-US" dirty="0"/>
          </a:p>
          <a:p>
            <a:r>
              <a:rPr lang="en-US" dirty="0"/>
              <a:t>The plot it shows me are exactly same for raw rate and posterior mean. If we take look at the data, we saw there is no much difference between the raw data and posterior mean.</a:t>
            </a:r>
          </a:p>
          <a:p>
            <a:endParaRPr lang="en-US" dirty="0"/>
          </a:p>
          <a:p>
            <a:r>
              <a:rPr lang="en-US" dirty="0"/>
              <a:t>So I conclude that, vaccine rate and death rate effect confirmed cases.</a:t>
            </a:r>
          </a:p>
        </p:txBody>
      </p:sp>
      <p:sp>
        <p:nvSpPr>
          <p:cNvPr id="4" name="Slide Number Placeholder 3"/>
          <p:cNvSpPr>
            <a:spLocks noGrp="1"/>
          </p:cNvSpPr>
          <p:nvPr>
            <p:ph type="sldNum" sz="quarter" idx="5"/>
          </p:nvPr>
        </p:nvSpPr>
        <p:spPr/>
        <p:txBody>
          <a:bodyPr/>
          <a:lstStyle/>
          <a:p>
            <a:fld id="{FCB50D58-4CCF-7941-AB84-26348FDF2675}" type="slidenum">
              <a:rPr lang="en-US" smtClean="0"/>
              <a:t>16</a:t>
            </a:fld>
            <a:endParaRPr lang="en-US"/>
          </a:p>
        </p:txBody>
      </p:sp>
    </p:spTree>
    <p:extLst>
      <p:ext uri="{BB962C8B-B14F-4D97-AF65-F5344CB8AC3E}">
        <p14:creationId xmlns:p14="http://schemas.microsoft.com/office/powerpoint/2010/main" val="16363126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make more sense on the model, I use </a:t>
            </a:r>
            <a:r>
              <a:rPr lang="en-US" dirty="0" err="1"/>
              <a:t>total_vaccine</a:t>
            </a:r>
            <a:r>
              <a:rPr lang="en-US" dirty="0"/>
              <a:t> and cases to predict deaths. </a:t>
            </a:r>
          </a:p>
          <a:p>
            <a:endParaRPr lang="en-US" dirty="0"/>
          </a:p>
          <a:p>
            <a:r>
              <a:rPr lang="en-US" dirty="0"/>
              <a:t>This is the plot for raw rate and posterior mean. It might be hard to see on the projector, but in the computer screen, you can see they are difference between two. </a:t>
            </a:r>
          </a:p>
          <a:p>
            <a:endParaRPr lang="en-US" dirty="0"/>
          </a:p>
          <a:p>
            <a:r>
              <a:rPr lang="en-US" dirty="0"/>
              <a:t>As the data shows, this model did good job to predict the deaths for 2020 by using total vaccine and cases.</a:t>
            </a:r>
          </a:p>
        </p:txBody>
      </p:sp>
      <p:sp>
        <p:nvSpPr>
          <p:cNvPr id="4" name="Slide Number Placeholder 3"/>
          <p:cNvSpPr>
            <a:spLocks noGrp="1"/>
          </p:cNvSpPr>
          <p:nvPr>
            <p:ph type="sldNum" sz="quarter" idx="5"/>
          </p:nvPr>
        </p:nvSpPr>
        <p:spPr/>
        <p:txBody>
          <a:bodyPr/>
          <a:lstStyle/>
          <a:p>
            <a:fld id="{FCB50D58-4CCF-7941-AB84-26348FDF2675}" type="slidenum">
              <a:rPr lang="en-US" smtClean="0"/>
              <a:t>17</a:t>
            </a:fld>
            <a:endParaRPr lang="en-US"/>
          </a:p>
        </p:txBody>
      </p:sp>
    </p:spTree>
    <p:extLst>
      <p:ext uri="{BB962C8B-B14F-4D97-AF65-F5344CB8AC3E}">
        <p14:creationId xmlns:p14="http://schemas.microsoft.com/office/powerpoint/2010/main" val="4433632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same model for 2021.  There is little different on the right bottom. </a:t>
            </a:r>
          </a:p>
          <a:p>
            <a:endParaRPr lang="en-US" dirty="0"/>
          </a:p>
          <a:p>
            <a:r>
              <a:rPr lang="en-US" dirty="0"/>
              <a:t>this is for 2022. the color is different in the middle. </a:t>
            </a:r>
          </a:p>
          <a:p>
            <a:endParaRPr lang="en-US" dirty="0"/>
          </a:p>
          <a:p>
            <a:r>
              <a:rPr lang="en-US" dirty="0"/>
              <a:t>We can see the Jackson county, St. Louis city and county are having lots of people, so they have more cases, and more vaccinations,  also more deaths.</a:t>
            </a:r>
          </a:p>
        </p:txBody>
      </p:sp>
      <p:sp>
        <p:nvSpPr>
          <p:cNvPr id="4" name="Slide Number Placeholder 3"/>
          <p:cNvSpPr>
            <a:spLocks noGrp="1"/>
          </p:cNvSpPr>
          <p:nvPr>
            <p:ph type="sldNum" sz="quarter" idx="5"/>
          </p:nvPr>
        </p:nvSpPr>
        <p:spPr/>
        <p:txBody>
          <a:bodyPr/>
          <a:lstStyle/>
          <a:p>
            <a:fld id="{FCB50D58-4CCF-7941-AB84-26348FDF2675}" type="slidenum">
              <a:rPr lang="en-US" smtClean="0"/>
              <a:t>18</a:t>
            </a:fld>
            <a:endParaRPr lang="en-US"/>
          </a:p>
        </p:txBody>
      </p:sp>
    </p:spTree>
    <p:extLst>
      <p:ext uri="{BB962C8B-B14F-4D97-AF65-F5344CB8AC3E}">
        <p14:creationId xmlns:p14="http://schemas.microsoft.com/office/powerpoint/2010/main" val="16465234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specific things I want to improve if I have more time,</a:t>
            </a:r>
          </a:p>
          <a:p>
            <a:r>
              <a:rPr lang="en-US" dirty="0"/>
              <a:t>1. </a:t>
            </a:r>
          </a:p>
          <a:p>
            <a:r>
              <a:rPr lang="en-US" dirty="0"/>
              <a:t>The first model I create gave me an error, since I use large number to predict really small values. I think it might be different if I use deaths divide by confirmed cases as the death rate, then I can use </a:t>
            </a:r>
            <a:r>
              <a:rPr lang="en-US" dirty="0" err="1"/>
              <a:t>vaccine_rate</a:t>
            </a:r>
            <a:r>
              <a:rPr lang="en-US" dirty="0"/>
              <a:t> to predict death rate, when the population is the confirmed cases. </a:t>
            </a:r>
          </a:p>
          <a:p>
            <a:endParaRPr lang="en-US" dirty="0"/>
          </a:p>
          <a:p>
            <a:r>
              <a:rPr lang="en-US" dirty="0"/>
              <a:t>2.</a:t>
            </a:r>
          </a:p>
          <a:p>
            <a:r>
              <a:rPr lang="en-US" dirty="0"/>
              <a:t>I want to find other county level variables as predictor, since </a:t>
            </a:r>
            <a:r>
              <a:rPr lang="en-US" dirty="0" err="1"/>
              <a:t>total_vaccine</a:t>
            </a:r>
            <a:r>
              <a:rPr lang="en-US" dirty="0"/>
              <a:t> and confirmed cases are obviously factors for deaths.</a:t>
            </a:r>
          </a:p>
        </p:txBody>
      </p:sp>
      <p:sp>
        <p:nvSpPr>
          <p:cNvPr id="4" name="Slide Number Placeholder 3"/>
          <p:cNvSpPr>
            <a:spLocks noGrp="1"/>
          </p:cNvSpPr>
          <p:nvPr>
            <p:ph type="sldNum" sz="quarter" idx="5"/>
          </p:nvPr>
        </p:nvSpPr>
        <p:spPr/>
        <p:txBody>
          <a:bodyPr/>
          <a:lstStyle/>
          <a:p>
            <a:fld id="{FCB50D58-4CCF-7941-AB84-26348FDF2675}" type="slidenum">
              <a:rPr lang="en-US" smtClean="0"/>
              <a:t>19</a:t>
            </a:fld>
            <a:endParaRPr lang="en-US"/>
          </a:p>
        </p:txBody>
      </p:sp>
    </p:spTree>
    <p:extLst>
      <p:ext uri="{BB962C8B-B14F-4D97-AF65-F5344CB8AC3E}">
        <p14:creationId xmlns:p14="http://schemas.microsoft.com/office/powerpoint/2010/main" val="28095875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B50D58-4CCF-7941-AB84-26348FDF2675}" type="slidenum">
              <a:rPr lang="en-US" smtClean="0"/>
              <a:t>20</a:t>
            </a:fld>
            <a:endParaRPr lang="en-US"/>
          </a:p>
        </p:txBody>
      </p:sp>
    </p:spTree>
    <p:extLst>
      <p:ext uri="{BB962C8B-B14F-4D97-AF65-F5344CB8AC3E}">
        <p14:creationId xmlns:p14="http://schemas.microsoft.com/office/powerpoint/2010/main" val="8949627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four data sources that I used:</a:t>
            </a:r>
          </a:p>
          <a:p>
            <a:r>
              <a:rPr lang="en-US" dirty="0" err="1"/>
              <a:t>County_full_vaccine</a:t>
            </a:r>
            <a:r>
              <a:rPr lang="en-US" dirty="0"/>
              <a:t>: </a:t>
            </a:r>
          </a:p>
          <a:p>
            <a:r>
              <a:rPr lang="en-US" dirty="0"/>
              <a:t>	</a:t>
            </a:r>
            <a:r>
              <a:rPr lang="en-US" dirty="0" err="1"/>
              <a:t>report_date</a:t>
            </a:r>
            <a:r>
              <a:rPr lang="en-US" dirty="0"/>
              <a:t>: chr</a:t>
            </a:r>
          </a:p>
          <a:p>
            <a:r>
              <a:rPr lang="en-US" dirty="0"/>
              <a:t>	Jurisdiction: name of counties	</a:t>
            </a:r>
          </a:p>
          <a:p>
            <a:r>
              <a:rPr lang="en-US" dirty="0"/>
              <a:t>	Value: initiated, completed</a:t>
            </a:r>
          </a:p>
          <a:p>
            <a:endParaRPr lang="en-US" dirty="0"/>
          </a:p>
          <a:p>
            <a:r>
              <a:rPr lang="en-US" dirty="0"/>
              <a:t>later, I will use this data to compute Moran’s I for the vaccination rate</a:t>
            </a:r>
          </a:p>
          <a:p>
            <a:endParaRPr lang="en-US" dirty="0"/>
          </a:p>
          <a:p>
            <a:r>
              <a:rPr lang="en-US" dirty="0" err="1"/>
              <a:t>County_full</a:t>
            </a:r>
            <a:r>
              <a:rPr lang="en-US" dirty="0"/>
              <a:t>:</a:t>
            </a:r>
          </a:p>
          <a:p>
            <a:r>
              <a:rPr lang="en-US" dirty="0"/>
              <a:t>	</a:t>
            </a:r>
            <a:r>
              <a:rPr lang="en-US" dirty="0" err="1"/>
              <a:t>report_date</a:t>
            </a:r>
            <a:r>
              <a:rPr lang="en-US" dirty="0"/>
              <a:t>: chr</a:t>
            </a:r>
          </a:p>
          <a:p>
            <a:r>
              <a:rPr lang="en-US" dirty="0"/>
              <a:t>	state: choose MO</a:t>
            </a:r>
          </a:p>
          <a:p>
            <a:endParaRPr lang="en-US" dirty="0"/>
          </a:p>
          <a:p>
            <a:r>
              <a:rPr lang="en-US" dirty="0"/>
              <a:t>Later, I will use this data to compute Moran’s I for the confirmed cases and death rate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County_full</a:t>
            </a:r>
            <a:r>
              <a:rPr lang="en-US" dirty="0"/>
              <a:t>, </a:t>
            </a:r>
            <a:r>
              <a:rPr lang="en-US" dirty="0" err="1"/>
              <a:t>county_full_vaccine</a:t>
            </a:r>
            <a:r>
              <a:rPr lang="en-US" dirty="0"/>
              <a:t> are two data from my data science capstone project.</a:t>
            </a:r>
          </a:p>
          <a:p>
            <a:endParaRPr lang="en-US" dirty="0"/>
          </a:p>
          <a:p>
            <a:r>
              <a:rPr lang="en-US" dirty="0" err="1"/>
              <a:t>County_pop</a:t>
            </a:r>
            <a:r>
              <a:rPr lang="en-US" dirty="0"/>
              <a:t>: is for getting the population for each county in MO:</a:t>
            </a:r>
          </a:p>
          <a:p>
            <a:r>
              <a:rPr lang="en-US" dirty="0"/>
              <a:t>	County: </a:t>
            </a:r>
            <a:r>
              <a:rPr lang="en-US" dirty="0" err="1"/>
              <a:t>str_sub</a:t>
            </a:r>
            <a:r>
              <a:rPr lang="en-US" dirty="0"/>
              <a:t> to delete the County that followed the county names</a:t>
            </a:r>
          </a:p>
          <a:p>
            <a:r>
              <a:rPr lang="en-US" dirty="0"/>
              <a:t>	population: chr, use </a:t>
            </a:r>
            <a:r>
              <a:rPr lang="en-US" dirty="0" err="1"/>
              <a:t>gsub</a:t>
            </a:r>
            <a:r>
              <a:rPr lang="en-US" dirty="0"/>
              <a:t> to delete the comma, </a:t>
            </a:r>
            <a:r>
              <a:rPr lang="en-US" dirty="0" err="1"/>
              <a:t>as.numeric</a:t>
            </a:r>
            <a:r>
              <a:rPr lang="en-US" dirty="0"/>
              <a:t> to change it to double</a:t>
            </a:r>
          </a:p>
          <a:p>
            <a:r>
              <a:rPr lang="en-US" dirty="0"/>
              <a:t>I git it from Missouri </a:t>
            </a:r>
            <a:r>
              <a:rPr lang="en-US" dirty="0" err="1"/>
              <a:t>geographic.com</a:t>
            </a:r>
            <a:r>
              <a:rPr lang="en-US" dirty="0"/>
              <a:t>.</a:t>
            </a:r>
          </a:p>
          <a:p>
            <a:r>
              <a:rPr lang="en-US" dirty="0"/>
              <a:t>	</a:t>
            </a:r>
          </a:p>
          <a:p>
            <a:r>
              <a:rPr lang="en-US" dirty="0"/>
              <a:t>MO = </a:t>
            </a:r>
            <a:r>
              <a:rPr lang="en-US" dirty="0" err="1"/>
              <a:t>tigris</a:t>
            </a:r>
            <a:r>
              <a:rPr lang="en-US" dirty="0"/>
              <a:t>::counties(29) is one of the data that we used in class for getting the geometry variable. </a:t>
            </a:r>
          </a:p>
          <a:p>
            <a:endParaRPr lang="en-US" dirty="0"/>
          </a:p>
          <a:p>
            <a:r>
              <a:rPr lang="en-US" dirty="0"/>
              <a:t>For the detail data processing, I will talk about them later.</a:t>
            </a:r>
          </a:p>
          <a:p>
            <a:r>
              <a:rPr lang="en-US" dirty="0"/>
              <a:t>	</a:t>
            </a:r>
          </a:p>
          <a:p>
            <a:endParaRPr lang="en-US" dirty="0"/>
          </a:p>
        </p:txBody>
      </p:sp>
      <p:sp>
        <p:nvSpPr>
          <p:cNvPr id="4" name="Slide Number Placeholder 3"/>
          <p:cNvSpPr>
            <a:spLocks noGrp="1"/>
          </p:cNvSpPr>
          <p:nvPr>
            <p:ph type="sldNum" sz="quarter" idx="5"/>
          </p:nvPr>
        </p:nvSpPr>
        <p:spPr/>
        <p:txBody>
          <a:bodyPr/>
          <a:lstStyle/>
          <a:p>
            <a:fld id="{FCB50D58-4CCF-7941-AB84-26348FDF2675}" type="slidenum">
              <a:rPr lang="en-US" smtClean="0"/>
              <a:t>3</a:t>
            </a:fld>
            <a:endParaRPr lang="en-US"/>
          </a:p>
        </p:txBody>
      </p:sp>
    </p:spTree>
    <p:extLst>
      <p:ext uri="{BB962C8B-B14F-4D97-AF65-F5344CB8AC3E}">
        <p14:creationId xmlns:p14="http://schemas.microsoft.com/office/powerpoint/2010/main" val="1163959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doing any analysis, I came up those four research questions.</a:t>
            </a:r>
          </a:p>
          <a:p>
            <a:endParaRPr lang="en-US" dirty="0"/>
          </a:p>
          <a:p>
            <a:r>
              <a:rPr lang="en-US" dirty="0"/>
              <a:t>After I did some analysis, I change my last questions for getting the BYM model to work. I will talk about it in Analysis part. </a:t>
            </a:r>
          </a:p>
        </p:txBody>
      </p:sp>
      <p:sp>
        <p:nvSpPr>
          <p:cNvPr id="4" name="Slide Number Placeholder 3"/>
          <p:cNvSpPr>
            <a:spLocks noGrp="1"/>
          </p:cNvSpPr>
          <p:nvPr>
            <p:ph type="sldNum" sz="quarter" idx="5"/>
          </p:nvPr>
        </p:nvSpPr>
        <p:spPr/>
        <p:txBody>
          <a:bodyPr/>
          <a:lstStyle/>
          <a:p>
            <a:fld id="{FCB50D58-4CCF-7941-AB84-26348FDF2675}" type="slidenum">
              <a:rPr lang="en-US" smtClean="0"/>
              <a:t>4</a:t>
            </a:fld>
            <a:endParaRPr lang="en-US"/>
          </a:p>
        </p:txBody>
      </p:sp>
    </p:spTree>
    <p:extLst>
      <p:ext uri="{BB962C8B-B14F-4D97-AF65-F5344CB8AC3E}">
        <p14:creationId xmlns:p14="http://schemas.microsoft.com/office/powerpoint/2010/main" val="39586691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most time consuming part, also is what I think the most important part for my project, is the data processing. </a:t>
            </a:r>
          </a:p>
          <a:p>
            <a:endParaRPr lang="en-US" dirty="0"/>
          </a:p>
          <a:p>
            <a:r>
              <a:rPr lang="en-US" dirty="0"/>
              <a:t>For compute Moran’s I for vaccination rate, I did</a:t>
            </a:r>
          </a:p>
        </p:txBody>
      </p:sp>
      <p:sp>
        <p:nvSpPr>
          <p:cNvPr id="4" name="Slide Number Placeholder 3"/>
          <p:cNvSpPr>
            <a:spLocks noGrp="1"/>
          </p:cNvSpPr>
          <p:nvPr>
            <p:ph type="sldNum" sz="quarter" idx="5"/>
          </p:nvPr>
        </p:nvSpPr>
        <p:spPr/>
        <p:txBody>
          <a:bodyPr/>
          <a:lstStyle/>
          <a:p>
            <a:fld id="{FCB50D58-4CCF-7941-AB84-26348FDF2675}" type="slidenum">
              <a:rPr lang="en-US" smtClean="0"/>
              <a:t>5</a:t>
            </a:fld>
            <a:endParaRPr lang="en-US"/>
          </a:p>
        </p:txBody>
      </p:sp>
    </p:spTree>
    <p:extLst>
      <p:ext uri="{BB962C8B-B14F-4D97-AF65-F5344CB8AC3E}">
        <p14:creationId xmlns:p14="http://schemas.microsoft.com/office/powerpoint/2010/main" val="21858301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1. </a:t>
            </a:r>
          </a:p>
          <a:p>
            <a:r>
              <a:rPr lang="en-US" dirty="0"/>
              <a:t>In order to merge </a:t>
            </a:r>
            <a:r>
              <a:rPr lang="en-US" dirty="0" err="1"/>
              <a:t>county_full_vaccine</a:t>
            </a:r>
            <a:r>
              <a:rPr lang="en-US" dirty="0"/>
              <a:t> and </a:t>
            </a:r>
            <a:r>
              <a:rPr lang="en-US" dirty="0" err="1"/>
              <a:t>county_pop</a:t>
            </a:r>
            <a:r>
              <a:rPr lang="en-US" dirty="0"/>
              <a:t>, </a:t>
            </a:r>
          </a:p>
          <a:p>
            <a:r>
              <a:rPr lang="en-US" dirty="0"/>
              <a:t>I need to change the name for their county variable to the same variable name. [ “jurisdiction” ] </a:t>
            </a:r>
          </a:p>
          <a:p>
            <a:endParaRPr lang="en-US" dirty="0"/>
          </a:p>
          <a:p>
            <a:r>
              <a:rPr lang="en-US" dirty="0"/>
              <a:t>County variable in </a:t>
            </a:r>
            <a:r>
              <a:rPr lang="en-US" dirty="0" err="1"/>
              <a:t>county_pop</a:t>
            </a:r>
            <a:r>
              <a:rPr lang="en-US" dirty="0"/>
              <a:t>, every county name follows a county, like </a:t>
            </a:r>
            <a:r>
              <a:rPr lang="en-US" dirty="0" err="1"/>
              <a:t>st.</a:t>
            </a:r>
            <a:r>
              <a:rPr lang="en-US" dirty="0"/>
              <a:t> louis county, Jefferson county, so </a:t>
            </a:r>
            <a:r>
              <a:rPr lang="en-US" dirty="0" err="1"/>
              <a:t>str_sub</a:t>
            </a:r>
            <a:r>
              <a:rPr lang="en-US" dirty="0"/>
              <a:t> helps me get rid off last 7 </a:t>
            </a:r>
            <a:r>
              <a:rPr lang="en-US" dirty="0" err="1"/>
              <a:t>charaters</a:t>
            </a:r>
            <a:r>
              <a:rPr lang="en-US" dirty="0"/>
              <a:t>. </a:t>
            </a:r>
          </a:p>
          <a:p>
            <a:r>
              <a:rPr lang="en-US" dirty="0"/>
              <a:t>Also there is a rank variable which I will not use it, so I delete it.</a:t>
            </a:r>
          </a:p>
          <a:p>
            <a:r>
              <a:rPr lang="en-US" dirty="0"/>
              <a:t>The class of the population variable is a character, so </a:t>
            </a:r>
            <a:r>
              <a:rPr lang="en-US" dirty="0" err="1"/>
              <a:t>gsub</a:t>
            </a:r>
            <a:r>
              <a:rPr lang="en-US" dirty="0"/>
              <a:t> can delete the comma, </a:t>
            </a:r>
            <a:r>
              <a:rPr lang="en-US" dirty="0" err="1"/>
              <a:t>as.numeric</a:t>
            </a:r>
            <a:r>
              <a:rPr lang="en-US" dirty="0"/>
              <a:t> convert character variable to numeric variable. </a:t>
            </a:r>
          </a:p>
          <a:p>
            <a:r>
              <a:rPr lang="en-US" dirty="0"/>
              <a:t>St. louis city the C is lower case, in order to merge successfully, I rename it to St. Louis City with capital c.</a:t>
            </a:r>
          </a:p>
          <a:p>
            <a:endParaRPr lang="en-US" dirty="0"/>
          </a:p>
          <a:p>
            <a:r>
              <a:rPr lang="en-US" dirty="0"/>
              <a:t>2. </a:t>
            </a:r>
          </a:p>
          <a:p>
            <a:r>
              <a:rPr lang="en-US" dirty="0"/>
              <a:t>I want to show whether the vaccination rate has spatial autocorrelation for each year, so I separate the data to different years.</a:t>
            </a:r>
          </a:p>
          <a:p>
            <a:r>
              <a:rPr lang="en-US" dirty="0" err="1"/>
              <a:t>ymd</a:t>
            </a:r>
            <a:r>
              <a:rPr lang="en-US" dirty="0"/>
              <a:t> is a function in </a:t>
            </a:r>
            <a:r>
              <a:rPr lang="en-US" dirty="0" err="1"/>
              <a:t>lubridate</a:t>
            </a:r>
            <a:r>
              <a:rPr lang="en-US" dirty="0"/>
              <a:t> that can automatically change the </a:t>
            </a:r>
            <a:r>
              <a:rPr lang="en-US" dirty="0" err="1"/>
              <a:t>charater</a:t>
            </a:r>
            <a:r>
              <a:rPr lang="en-US" dirty="0"/>
              <a:t> variable to date variable, which is helpful for separate the data.</a:t>
            </a:r>
          </a:p>
        </p:txBody>
      </p:sp>
      <p:sp>
        <p:nvSpPr>
          <p:cNvPr id="4" name="Slide Number Placeholder 3"/>
          <p:cNvSpPr>
            <a:spLocks noGrp="1"/>
          </p:cNvSpPr>
          <p:nvPr>
            <p:ph type="sldNum" sz="quarter" idx="5"/>
          </p:nvPr>
        </p:nvSpPr>
        <p:spPr/>
        <p:txBody>
          <a:bodyPr/>
          <a:lstStyle/>
          <a:p>
            <a:fld id="{FCB50D58-4CCF-7941-AB84-26348FDF2675}" type="slidenum">
              <a:rPr lang="en-US" smtClean="0"/>
              <a:t>6</a:t>
            </a:fld>
            <a:endParaRPr lang="en-US"/>
          </a:p>
        </p:txBody>
      </p:sp>
    </p:spTree>
    <p:extLst>
      <p:ext uri="{BB962C8B-B14F-4D97-AF65-F5344CB8AC3E}">
        <p14:creationId xmlns:p14="http://schemas.microsoft.com/office/powerpoint/2010/main" val="1333282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a:t>
            </a:r>
          </a:p>
          <a:p>
            <a:r>
              <a:rPr lang="en-US" dirty="0"/>
              <a:t>There are two values for vaccination:</a:t>
            </a:r>
          </a:p>
          <a:p>
            <a:r>
              <a:rPr lang="en-US" dirty="0"/>
              <a:t>Initiated means get the first dose of vaccine</a:t>
            </a:r>
          </a:p>
          <a:p>
            <a:r>
              <a:rPr lang="en-US" dirty="0"/>
              <a:t>Completed means get the second does of vaccine.</a:t>
            </a:r>
          </a:p>
          <a:p>
            <a:endParaRPr lang="en-US" dirty="0"/>
          </a:p>
          <a:p>
            <a:r>
              <a:rPr lang="en-US" dirty="0"/>
              <a:t>First, I group data by year, county, value, and population, then I realize the completed data is included in initiated data, so only use initiated data for each county, each year.</a:t>
            </a:r>
          </a:p>
          <a:p>
            <a:endParaRPr lang="en-US" dirty="0"/>
          </a:p>
          <a:p>
            <a:r>
              <a:rPr lang="en-US" dirty="0"/>
              <a:t>Then I did some data processing for Missouri geometry data, then merge it with vaccine data.</a:t>
            </a:r>
          </a:p>
        </p:txBody>
      </p:sp>
      <p:sp>
        <p:nvSpPr>
          <p:cNvPr id="4" name="Slide Number Placeholder 3"/>
          <p:cNvSpPr>
            <a:spLocks noGrp="1"/>
          </p:cNvSpPr>
          <p:nvPr>
            <p:ph type="sldNum" sz="quarter" idx="5"/>
          </p:nvPr>
        </p:nvSpPr>
        <p:spPr/>
        <p:txBody>
          <a:bodyPr/>
          <a:lstStyle/>
          <a:p>
            <a:fld id="{FCB50D58-4CCF-7941-AB84-26348FDF2675}" type="slidenum">
              <a:rPr lang="en-US" smtClean="0"/>
              <a:t>7</a:t>
            </a:fld>
            <a:endParaRPr lang="en-US"/>
          </a:p>
        </p:txBody>
      </p:sp>
    </p:spTree>
    <p:extLst>
      <p:ext uri="{BB962C8B-B14F-4D97-AF65-F5344CB8AC3E}">
        <p14:creationId xmlns:p14="http://schemas.microsoft.com/office/powerpoint/2010/main" val="1203780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now we have data in simple feature, we want to convert it to spatial data. Then compute </a:t>
            </a:r>
            <a:r>
              <a:rPr lang="en-US" dirty="0" err="1"/>
              <a:t>dis_mat</a:t>
            </a:r>
            <a:r>
              <a:rPr lang="en-US" dirty="0"/>
              <a:t>, </a:t>
            </a:r>
            <a:r>
              <a:rPr lang="en-US" dirty="0" err="1"/>
              <a:t>weight_mat</a:t>
            </a:r>
            <a:r>
              <a:rPr lang="en-US" dirty="0"/>
              <a:t>, </a:t>
            </a:r>
            <a:r>
              <a:rPr lang="en-US" dirty="0" err="1"/>
              <a:t>inverse_dis_mat</a:t>
            </a:r>
            <a:r>
              <a:rPr lang="en-US" dirty="0"/>
              <a:t> as we did in one of out homework. Then compute Moran’s I for inverse distance matrix for each year’s vaccination rate.</a:t>
            </a:r>
          </a:p>
          <a:p>
            <a:endParaRPr lang="en-US" dirty="0"/>
          </a:p>
          <a:p>
            <a:r>
              <a:rPr lang="en-US" dirty="0"/>
              <a:t>Those three </a:t>
            </a:r>
            <a:r>
              <a:rPr lang="en-US" dirty="0" err="1"/>
              <a:t>p.value</a:t>
            </a:r>
            <a:r>
              <a:rPr lang="en-US" dirty="0"/>
              <a:t> are for 2020, 2021, and 2022</a:t>
            </a:r>
          </a:p>
          <a:p>
            <a:r>
              <a:rPr lang="en-US" dirty="0"/>
              <a:t>They all pretty small, so that means we reject the null hypothesis, which is the vaccination rate has no spatial autocorrelation. </a:t>
            </a:r>
          </a:p>
          <a:p>
            <a:endParaRPr lang="en-US" dirty="0"/>
          </a:p>
          <a:p>
            <a:r>
              <a:rPr lang="en-US" dirty="0"/>
              <a:t>In conclusion, vaccination rate has spatial autocorrelation for each year. </a:t>
            </a:r>
          </a:p>
          <a:p>
            <a:endParaRPr lang="en-US" dirty="0"/>
          </a:p>
          <a:p>
            <a:endParaRPr lang="en-US" dirty="0"/>
          </a:p>
        </p:txBody>
      </p:sp>
      <p:sp>
        <p:nvSpPr>
          <p:cNvPr id="4" name="Slide Number Placeholder 3"/>
          <p:cNvSpPr>
            <a:spLocks noGrp="1"/>
          </p:cNvSpPr>
          <p:nvPr>
            <p:ph type="sldNum" sz="quarter" idx="5"/>
          </p:nvPr>
        </p:nvSpPr>
        <p:spPr/>
        <p:txBody>
          <a:bodyPr/>
          <a:lstStyle/>
          <a:p>
            <a:fld id="{FCB50D58-4CCF-7941-AB84-26348FDF2675}" type="slidenum">
              <a:rPr lang="en-US" smtClean="0"/>
              <a:t>8</a:t>
            </a:fld>
            <a:endParaRPr lang="en-US"/>
          </a:p>
        </p:txBody>
      </p:sp>
    </p:spTree>
    <p:extLst>
      <p:ext uri="{BB962C8B-B14F-4D97-AF65-F5344CB8AC3E}">
        <p14:creationId xmlns:p14="http://schemas.microsoft.com/office/powerpoint/2010/main" val="3411894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compute Moran’s I for confirmed cases and death rate,  I did</a:t>
            </a:r>
          </a:p>
          <a:p>
            <a:endParaRPr lang="en-US" dirty="0"/>
          </a:p>
          <a:p>
            <a:r>
              <a:rPr lang="en-US" dirty="0"/>
              <a:t>1. </a:t>
            </a:r>
          </a:p>
          <a:p>
            <a:r>
              <a:rPr lang="en-US" dirty="0"/>
              <a:t>As I did in last one, change the column name for counties to help to merge with other data.</a:t>
            </a:r>
          </a:p>
          <a:p>
            <a:endParaRPr lang="en-US" dirty="0"/>
          </a:p>
          <a:p>
            <a:r>
              <a:rPr lang="en-US" dirty="0"/>
              <a:t>2. </a:t>
            </a:r>
          </a:p>
          <a:p>
            <a:r>
              <a:rPr lang="en-US" dirty="0"/>
              <a:t>I found there are data for other state, so I filtered for just Missouri data.</a:t>
            </a:r>
          </a:p>
          <a:p>
            <a:r>
              <a:rPr lang="en-US" dirty="0"/>
              <a:t>Since there is a select function in raster library, so for using select here, I have to specify </a:t>
            </a:r>
            <a:r>
              <a:rPr lang="en-US" dirty="0" err="1"/>
              <a:t>dplyr</a:t>
            </a:r>
            <a:r>
              <a:rPr lang="en-US" dirty="0"/>
              <a:t> to make it work. </a:t>
            </a:r>
          </a:p>
          <a:p>
            <a:endParaRPr lang="en-US" dirty="0"/>
          </a:p>
          <a:p>
            <a:r>
              <a:rPr lang="en-US" dirty="0"/>
              <a:t>3. </a:t>
            </a:r>
          </a:p>
          <a:p>
            <a:r>
              <a:rPr lang="en-US" dirty="0"/>
              <a:t>Also I want to analyze it for different years, so I use year, month, day in </a:t>
            </a:r>
            <a:r>
              <a:rPr lang="en-US" dirty="0" err="1"/>
              <a:t>lubridate</a:t>
            </a:r>
            <a:r>
              <a:rPr lang="en-US" dirty="0"/>
              <a:t> library to choose the data for each year.</a:t>
            </a:r>
          </a:p>
          <a:p>
            <a:endParaRPr lang="en-US" dirty="0"/>
          </a:p>
          <a:p>
            <a:endParaRPr lang="en-US" dirty="0"/>
          </a:p>
        </p:txBody>
      </p:sp>
      <p:sp>
        <p:nvSpPr>
          <p:cNvPr id="4" name="Slide Number Placeholder 3"/>
          <p:cNvSpPr>
            <a:spLocks noGrp="1"/>
          </p:cNvSpPr>
          <p:nvPr>
            <p:ph type="sldNum" sz="quarter" idx="5"/>
          </p:nvPr>
        </p:nvSpPr>
        <p:spPr/>
        <p:txBody>
          <a:bodyPr/>
          <a:lstStyle/>
          <a:p>
            <a:fld id="{FCB50D58-4CCF-7941-AB84-26348FDF2675}" type="slidenum">
              <a:rPr lang="en-US" smtClean="0"/>
              <a:t>9</a:t>
            </a:fld>
            <a:endParaRPr lang="en-US"/>
          </a:p>
        </p:txBody>
      </p:sp>
    </p:spTree>
    <p:extLst>
      <p:ext uri="{BB962C8B-B14F-4D97-AF65-F5344CB8AC3E}">
        <p14:creationId xmlns:p14="http://schemas.microsoft.com/office/powerpoint/2010/main" val="8339837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I found out there are 117 counties in this data file. So I take a close look, found out it make Joplin and Kansas City as counties. Then I googled which counties are they belong to. So the Joplin mainly belong to Jasper county, Kansas city mainly belong to Jackson county. </a:t>
            </a:r>
          </a:p>
          <a:p>
            <a:endParaRPr lang="en-US" dirty="0"/>
          </a:p>
          <a:p>
            <a:r>
              <a:rPr lang="en-US" dirty="0"/>
              <a:t>Then I add those two cities data to their county, then resign it to those county, and delete the data for Joplin and Kansas city. </a:t>
            </a:r>
          </a:p>
          <a:p>
            <a:endParaRPr lang="en-US" dirty="0"/>
          </a:p>
          <a:p>
            <a:r>
              <a:rPr lang="en-US" dirty="0"/>
              <a:t>Since the cases and deaths are cumulated data, so I get the data from 2020, Dec, 31, 2021, dec, 31, and the last day of the data is 2022, March , 31. Then I subtract the data from year before, and resign it to it. </a:t>
            </a:r>
          </a:p>
          <a:p>
            <a:endParaRPr lang="en-US" dirty="0"/>
          </a:p>
          <a:p>
            <a:r>
              <a:rPr lang="en-US" dirty="0"/>
              <a:t>Merge the data with </a:t>
            </a:r>
            <a:r>
              <a:rPr lang="en-US" dirty="0" err="1"/>
              <a:t>county_pop</a:t>
            </a:r>
            <a:r>
              <a:rPr lang="en-US" dirty="0"/>
              <a:t> and create a new column called </a:t>
            </a:r>
            <a:r>
              <a:rPr lang="en-US" dirty="0" err="1"/>
              <a:t>death_rate</a:t>
            </a:r>
            <a:r>
              <a:rPr lang="en-US" dirty="0"/>
              <a:t> by using deaths divide by population.</a:t>
            </a:r>
          </a:p>
        </p:txBody>
      </p:sp>
      <p:sp>
        <p:nvSpPr>
          <p:cNvPr id="4" name="Slide Number Placeholder 3"/>
          <p:cNvSpPr>
            <a:spLocks noGrp="1"/>
          </p:cNvSpPr>
          <p:nvPr>
            <p:ph type="sldNum" sz="quarter" idx="5"/>
          </p:nvPr>
        </p:nvSpPr>
        <p:spPr/>
        <p:txBody>
          <a:bodyPr/>
          <a:lstStyle/>
          <a:p>
            <a:fld id="{FCB50D58-4CCF-7941-AB84-26348FDF2675}" type="slidenum">
              <a:rPr lang="en-US" smtClean="0"/>
              <a:t>10</a:t>
            </a:fld>
            <a:endParaRPr lang="en-US"/>
          </a:p>
        </p:txBody>
      </p:sp>
    </p:spTree>
    <p:extLst>
      <p:ext uri="{BB962C8B-B14F-4D97-AF65-F5344CB8AC3E}">
        <p14:creationId xmlns:p14="http://schemas.microsoft.com/office/powerpoint/2010/main" val="2092890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334D819-9F07-4261-B09B-9E467E5D9002}" type="datetimeFigureOut">
              <a:rPr lang="en-US" dirty="0"/>
              <a:pPr/>
              <a:t>5/11/22</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71766878-3199-4EAB-94E7-2D6D11070E14}" type="slidenum">
              <a:rPr lang="en-US" dirty="0"/>
              <a:pPr/>
              <a:t>‹#›</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5/11/22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5/11/22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5/11/22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334D819-9F07-4261-B09B-9E467E5D9002}" type="datetimeFigureOut">
              <a:rPr lang="en-US" dirty="0"/>
              <a:pPr/>
              <a:t>5/11/22</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71766878-3199-4EAB-94E7-2D6D11070E14}" type="slidenum">
              <a:rPr lang="en-US" dirty="0"/>
              <a:pPr/>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34D819-9F07-4261-B09B-9E467E5D9002}" type="datetimeFigureOut">
              <a:rPr lang="en-US" dirty="0"/>
              <a:t>5/11/22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34D819-9F07-4261-B09B-9E467E5D9002}" type="datetimeFigureOut">
              <a:rPr lang="en-US" dirty="0"/>
              <a:t>5/11/22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34D819-9F07-4261-B09B-9E467E5D9002}" type="datetimeFigureOut">
              <a:rPr lang="en-US" dirty="0"/>
              <a:t>5/11/22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34D819-9F07-4261-B09B-9E467E5D9002}" type="datetimeFigureOut">
              <a:rPr lang="en-US" dirty="0"/>
              <a:t>5/11/22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051" y="6375679"/>
            <a:ext cx="1233355" cy="348462"/>
          </a:xfrm>
        </p:spPr>
        <p:txBody>
          <a:bodyPr/>
          <a:lstStyle/>
          <a:p>
            <a:fld id="{9334D819-9F07-4261-B09B-9E467E5D9002}" type="datetimeFigureOut">
              <a:rPr lang="en-US" dirty="0"/>
              <a:t>5/11/22</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71766878-3199-4EAB-94E7-2D6D11070E14}" type="slidenum">
              <a:rPr lang="en-US" dirty="0"/>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950" y="6375679"/>
            <a:ext cx="1232456" cy="348462"/>
          </a:xfrm>
        </p:spPr>
        <p:txBody>
          <a:bodyPr/>
          <a:lstStyle/>
          <a:p>
            <a:fld id="{9334D819-9F07-4261-B09B-9E467E5D9002}" type="datetimeFigureOut">
              <a:rPr lang="en-US" dirty="0"/>
              <a:t>5/11/22</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71766878-3199-4EAB-94E7-2D6D11070E14}"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334D819-9F07-4261-B09B-9E467E5D9002}" type="datetimeFigureOut">
              <a:rPr lang="en-US" dirty="0"/>
              <a:pPr/>
              <a:t>5/11/22</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71766878-3199-4EAB-94E7-2D6D11070E14}" type="slidenum">
              <a:rPr lang="en-US" dirty="0"/>
              <a:pPr/>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36.png"/></Relationships>
</file>

<file path=ppt/slides/_rels/slide1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slu-openGIS/MO_HEALTH_Covid_Tracking/tree/master/data"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www.missouri-demographics.com/counties_by_populatio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9885D-DC0F-1BA5-127A-C847E16B4CCC}"/>
              </a:ext>
            </a:extLst>
          </p:cNvPr>
          <p:cNvSpPr>
            <a:spLocks noGrp="1"/>
          </p:cNvSpPr>
          <p:nvPr>
            <p:ph type="ctrTitle"/>
          </p:nvPr>
        </p:nvSpPr>
        <p:spPr/>
        <p:txBody>
          <a:bodyPr/>
          <a:lstStyle/>
          <a:p>
            <a:r>
              <a:rPr lang="en-US" sz="7200" dirty="0">
                <a:latin typeface="Times New Roman" panose="02020603050405020304" pitchFamily="18" charset="0"/>
                <a:cs typeface="Times New Roman" panose="02020603050405020304" pitchFamily="18" charset="0"/>
              </a:rPr>
              <a:t>Covid-19</a:t>
            </a:r>
            <a:br>
              <a:rPr lang="en-US" dirty="0">
                <a:latin typeface="Times New Roman" panose="02020603050405020304" pitchFamily="18" charset="0"/>
                <a:cs typeface="Times New Roman" panose="02020603050405020304" pitchFamily="18" charset="0"/>
              </a:rPr>
            </a:br>
            <a:r>
              <a:rPr lang="en-US" sz="6600" dirty="0">
                <a:latin typeface="Times New Roman" panose="02020603050405020304" pitchFamily="18" charset="0"/>
                <a:cs typeface="Times New Roman" panose="02020603050405020304" pitchFamily="18" charset="0"/>
              </a:rPr>
              <a:t>spatial Analysis</a:t>
            </a:r>
            <a:endParaRPr lang="en-US"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7D6B664-7F00-1A1D-5F37-431D33AA0A28}"/>
              </a:ext>
            </a:extLst>
          </p:cNvPr>
          <p:cNvSpPr>
            <a:spLocks noGrp="1"/>
          </p:cNvSpPr>
          <p:nvPr>
            <p:ph type="subTitle" idx="1"/>
          </p:nvPr>
        </p:nvSpPr>
        <p:spPr/>
        <p:txBody>
          <a:bodyPr/>
          <a:lstStyle/>
          <a:p>
            <a:r>
              <a:rPr lang="en-US" dirty="0"/>
              <a:t>Jiaying Liang</a:t>
            </a:r>
          </a:p>
        </p:txBody>
      </p:sp>
    </p:spTree>
    <p:extLst>
      <p:ext uri="{BB962C8B-B14F-4D97-AF65-F5344CB8AC3E}">
        <p14:creationId xmlns:p14="http://schemas.microsoft.com/office/powerpoint/2010/main" val="186950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DB27-7BC2-1D3E-2A01-CB6B4D6F7B38}"/>
              </a:ext>
            </a:extLst>
          </p:cNvPr>
          <p:cNvSpPr>
            <a:spLocks noGrp="1"/>
          </p:cNvSpPr>
          <p:nvPr>
            <p:ph type="title"/>
          </p:nvPr>
        </p:nvSpPr>
        <p:spPr/>
        <p:txBody>
          <a:bodyPr/>
          <a:lstStyle/>
          <a:p>
            <a:r>
              <a:rPr lang="en-US" dirty="0"/>
              <a:t>Data processing</a:t>
            </a:r>
          </a:p>
        </p:txBody>
      </p:sp>
      <p:pic>
        <p:nvPicPr>
          <p:cNvPr id="7" name="Content Placeholder 6" descr="Text&#10;&#10;Description automatically generated with medium confidence">
            <a:extLst>
              <a:ext uri="{FF2B5EF4-FFF2-40B4-BE49-F238E27FC236}">
                <a16:creationId xmlns:a16="http://schemas.microsoft.com/office/drawing/2014/main" id="{0E9DE0E4-EE5E-C119-FCED-98B86901A435}"/>
              </a:ext>
            </a:extLst>
          </p:cNvPr>
          <p:cNvPicPr>
            <a:picLocks noGrp="1" noChangeAspect="1"/>
          </p:cNvPicPr>
          <p:nvPr>
            <p:ph idx="1"/>
          </p:nvPr>
        </p:nvPicPr>
        <p:blipFill>
          <a:blip r:embed="rId3"/>
          <a:stretch>
            <a:fillRect/>
          </a:stretch>
        </p:blipFill>
        <p:spPr>
          <a:xfrm>
            <a:off x="1393104" y="2241550"/>
            <a:ext cx="10107411" cy="1492131"/>
          </a:xfrm>
        </p:spPr>
      </p:pic>
      <p:pic>
        <p:nvPicPr>
          <p:cNvPr id="9" name="Picture 8">
            <a:extLst>
              <a:ext uri="{FF2B5EF4-FFF2-40B4-BE49-F238E27FC236}">
                <a16:creationId xmlns:a16="http://schemas.microsoft.com/office/drawing/2014/main" id="{89DD24C5-7420-0267-6403-4860E8064784}"/>
              </a:ext>
            </a:extLst>
          </p:cNvPr>
          <p:cNvPicPr>
            <a:picLocks noChangeAspect="1"/>
          </p:cNvPicPr>
          <p:nvPr/>
        </p:nvPicPr>
        <p:blipFill>
          <a:blip r:embed="rId4"/>
          <a:stretch>
            <a:fillRect/>
          </a:stretch>
        </p:blipFill>
        <p:spPr>
          <a:xfrm>
            <a:off x="1251678" y="4652974"/>
            <a:ext cx="10477167" cy="661020"/>
          </a:xfrm>
          <a:prstGeom prst="rect">
            <a:avLst/>
          </a:prstGeom>
        </p:spPr>
      </p:pic>
    </p:spTree>
    <p:extLst>
      <p:ext uri="{BB962C8B-B14F-4D97-AF65-F5344CB8AC3E}">
        <p14:creationId xmlns:p14="http://schemas.microsoft.com/office/powerpoint/2010/main" val="2698543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DB27-7BC2-1D3E-2A01-CB6B4D6F7B38}"/>
              </a:ext>
            </a:extLst>
          </p:cNvPr>
          <p:cNvSpPr>
            <a:spLocks noGrp="1"/>
          </p:cNvSpPr>
          <p:nvPr>
            <p:ph type="title"/>
          </p:nvPr>
        </p:nvSpPr>
        <p:spPr/>
        <p:txBody>
          <a:bodyPr/>
          <a:lstStyle/>
          <a:p>
            <a:r>
              <a:rPr lang="en-US" dirty="0"/>
              <a:t>Data processing</a:t>
            </a:r>
          </a:p>
        </p:txBody>
      </p:sp>
      <p:sp>
        <p:nvSpPr>
          <p:cNvPr id="3" name="Content Placeholder 2">
            <a:extLst>
              <a:ext uri="{FF2B5EF4-FFF2-40B4-BE49-F238E27FC236}">
                <a16:creationId xmlns:a16="http://schemas.microsoft.com/office/drawing/2014/main" id="{D6890123-3D79-E76B-50FF-CB675527C2C5}"/>
              </a:ext>
            </a:extLst>
          </p:cNvPr>
          <p:cNvSpPr>
            <a:spLocks noGrp="1"/>
          </p:cNvSpPr>
          <p:nvPr>
            <p:ph idx="1"/>
          </p:nvPr>
        </p:nvSpPr>
        <p:spPr>
          <a:xfrm>
            <a:off x="1251678" y="2286001"/>
            <a:ext cx="10178322" cy="3891775"/>
          </a:xfrm>
        </p:spPr>
        <p:txBody>
          <a:bodyPr>
            <a:normAutofit lnSpcReduction="10000"/>
          </a:bodyPr>
          <a:lstStyle/>
          <a:p>
            <a:r>
              <a:rPr lang="en-US" dirty="0"/>
              <a:t>Moran’s I for confirmed cases and death rate</a:t>
            </a:r>
          </a:p>
          <a:p>
            <a:pPr lvl="1"/>
            <a:r>
              <a:rPr lang="en-US" dirty="0"/>
              <a:t>Change to the same variable name “County” for merge</a:t>
            </a:r>
          </a:p>
          <a:p>
            <a:pPr lvl="1"/>
            <a:r>
              <a:rPr lang="en-US" dirty="0"/>
              <a:t>Choose Missouri data</a:t>
            </a:r>
          </a:p>
          <a:p>
            <a:pPr lvl="1"/>
            <a:r>
              <a:rPr lang="en-US" dirty="0"/>
              <a:t>Separate data to 2020, 2021, 2022</a:t>
            </a:r>
          </a:p>
          <a:p>
            <a:pPr lvl="1"/>
            <a:r>
              <a:rPr lang="en-US" dirty="0"/>
              <a:t>Deal with two extra cities: Joplin, Kansas City</a:t>
            </a:r>
          </a:p>
          <a:p>
            <a:pPr lvl="1"/>
            <a:r>
              <a:rPr lang="en-US" dirty="0"/>
              <a:t>Get the death rate</a:t>
            </a:r>
          </a:p>
          <a:p>
            <a:pPr lvl="1"/>
            <a:r>
              <a:rPr lang="en-US" dirty="0"/>
              <a:t>Add geometry</a:t>
            </a:r>
          </a:p>
          <a:p>
            <a:pPr lvl="1"/>
            <a:r>
              <a:rPr lang="en-US" dirty="0"/>
              <a:t>Convert sf to </a:t>
            </a:r>
            <a:r>
              <a:rPr lang="en-US" dirty="0" err="1"/>
              <a:t>sp</a:t>
            </a:r>
            <a:endParaRPr lang="en-US" dirty="0"/>
          </a:p>
          <a:p>
            <a:pPr lvl="1"/>
            <a:r>
              <a:rPr lang="en-US" dirty="0"/>
              <a:t>Compute distance matrix, weight matrix, and inverse distance weight matrix</a:t>
            </a:r>
          </a:p>
          <a:p>
            <a:pPr lvl="1"/>
            <a:r>
              <a:rPr lang="en-US" dirty="0"/>
              <a:t>Compute Moran’s I</a:t>
            </a:r>
          </a:p>
          <a:p>
            <a:pPr lvl="1"/>
            <a:endParaRPr lang="en-US" dirty="0"/>
          </a:p>
        </p:txBody>
      </p:sp>
      <p:pic>
        <p:nvPicPr>
          <p:cNvPr id="5" name="Picture 4">
            <a:extLst>
              <a:ext uri="{FF2B5EF4-FFF2-40B4-BE49-F238E27FC236}">
                <a16:creationId xmlns:a16="http://schemas.microsoft.com/office/drawing/2014/main" id="{C87BC0BA-F90F-F6B1-C197-F93F8593051C}"/>
              </a:ext>
            </a:extLst>
          </p:cNvPr>
          <p:cNvPicPr>
            <a:picLocks noChangeAspect="1"/>
          </p:cNvPicPr>
          <p:nvPr/>
        </p:nvPicPr>
        <p:blipFill>
          <a:blip r:embed="rId3"/>
          <a:stretch>
            <a:fillRect/>
          </a:stretch>
        </p:blipFill>
        <p:spPr>
          <a:xfrm>
            <a:off x="2377767" y="3668260"/>
            <a:ext cx="2082800" cy="2921000"/>
          </a:xfrm>
          <a:prstGeom prst="rect">
            <a:avLst/>
          </a:prstGeom>
        </p:spPr>
      </p:pic>
      <p:pic>
        <p:nvPicPr>
          <p:cNvPr id="7" name="Picture 6" descr="Text&#10;&#10;Description automatically generated">
            <a:extLst>
              <a:ext uri="{FF2B5EF4-FFF2-40B4-BE49-F238E27FC236}">
                <a16:creationId xmlns:a16="http://schemas.microsoft.com/office/drawing/2014/main" id="{1B0A8B43-D999-0F04-3BEF-FF088B107BAD}"/>
              </a:ext>
            </a:extLst>
          </p:cNvPr>
          <p:cNvPicPr>
            <a:picLocks noChangeAspect="1"/>
          </p:cNvPicPr>
          <p:nvPr/>
        </p:nvPicPr>
        <p:blipFill>
          <a:blip r:embed="rId4"/>
          <a:stretch>
            <a:fillRect/>
          </a:stretch>
        </p:blipFill>
        <p:spPr>
          <a:xfrm>
            <a:off x="7424128" y="3719060"/>
            <a:ext cx="2019300" cy="2819400"/>
          </a:xfrm>
          <a:prstGeom prst="rect">
            <a:avLst/>
          </a:prstGeom>
        </p:spPr>
      </p:pic>
      <p:pic>
        <p:nvPicPr>
          <p:cNvPr id="9" name="Picture 8" descr="A picture containing chart&#10;&#10;Description automatically generated">
            <a:extLst>
              <a:ext uri="{FF2B5EF4-FFF2-40B4-BE49-F238E27FC236}">
                <a16:creationId xmlns:a16="http://schemas.microsoft.com/office/drawing/2014/main" id="{D6000321-C060-B516-C9B4-9AE4D2D48AFE}"/>
              </a:ext>
            </a:extLst>
          </p:cNvPr>
          <p:cNvPicPr>
            <a:picLocks noChangeAspect="1"/>
          </p:cNvPicPr>
          <p:nvPr/>
        </p:nvPicPr>
        <p:blipFill>
          <a:blip r:embed="rId5"/>
          <a:stretch>
            <a:fillRect/>
          </a:stretch>
        </p:blipFill>
        <p:spPr>
          <a:xfrm>
            <a:off x="446221" y="1155079"/>
            <a:ext cx="5383240" cy="4767147"/>
          </a:xfrm>
          <a:prstGeom prst="rect">
            <a:avLst/>
          </a:prstGeom>
        </p:spPr>
      </p:pic>
      <p:pic>
        <p:nvPicPr>
          <p:cNvPr id="11" name="Picture 10" descr="A picture containing map&#10;&#10;Description automatically generated">
            <a:extLst>
              <a:ext uri="{FF2B5EF4-FFF2-40B4-BE49-F238E27FC236}">
                <a16:creationId xmlns:a16="http://schemas.microsoft.com/office/drawing/2014/main" id="{C3A590A3-6721-8D2E-FD24-86BCBFF0FA06}"/>
              </a:ext>
            </a:extLst>
          </p:cNvPr>
          <p:cNvPicPr>
            <a:picLocks noChangeAspect="1"/>
          </p:cNvPicPr>
          <p:nvPr/>
        </p:nvPicPr>
        <p:blipFill>
          <a:blip r:embed="rId6"/>
          <a:stretch>
            <a:fillRect/>
          </a:stretch>
        </p:blipFill>
        <p:spPr>
          <a:xfrm>
            <a:off x="6028875" y="1047641"/>
            <a:ext cx="5401125" cy="4762718"/>
          </a:xfrm>
          <a:prstGeom prst="rect">
            <a:avLst/>
          </a:prstGeom>
        </p:spPr>
      </p:pic>
    </p:spTree>
    <p:extLst>
      <p:ext uri="{BB962C8B-B14F-4D97-AF65-F5344CB8AC3E}">
        <p14:creationId xmlns:p14="http://schemas.microsoft.com/office/powerpoint/2010/main" val="3682857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ppt_x"/>
                                          </p:val>
                                        </p:tav>
                                        <p:tav tm="100000">
                                          <p:val>
                                            <p:strVal val="#ppt_x"/>
                                          </p:val>
                                        </p:tav>
                                      </p:tavLst>
                                    </p:anim>
                                    <p:anim calcmode="lin" valueType="num">
                                      <p:cBhvr additive="base">
                                        <p:cTn id="2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520D7-44DE-D3E1-95DE-559B39865478}"/>
              </a:ext>
            </a:extLst>
          </p:cNvPr>
          <p:cNvSpPr>
            <a:spLocks noGrp="1"/>
          </p:cNvSpPr>
          <p:nvPr>
            <p:ph type="title"/>
          </p:nvPr>
        </p:nvSpPr>
        <p:spPr/>
        <p:txBody>
          <a:bodyPr/>
          <a:lstStyle/>
          <a:p>
            <a:r>
              <a:rPr lang="en-US" dirty="0"/>
              <a:t>Data processing</a:t>
            </a:r>
          </a:p>
        </p:txBody>
      </p:sp>
      <p:pic>
        <p:nvPicPr>
          <p:cNvPr id="4" name="Picture 3" descr="Text&#10;&#10;Description automatically generated with low confidence">
            <a:extLst>
              <a:ext uri="{FF2B5EF4-FFF2-40B4-BE49-F238E27FC236}">
                <a16:creationId xmlns:a16="http://schemas.microsoft.com/office/drawing/2014/main" id="{8F4643CC-A2B4-6892-7083-83A721CE5C3C}"/>
              </a:ext>
            </a:extLst>
          </p:cNvPr>
          <p:cNvPicPr>
            <a:picLocks noChangeAspect="1"/>
          </p:cNvPicPr>
          <p:nvPr/>
        </p:nvPicPr>
        <p:blipFill>
          <a:blip r:embed="rId3"/>
          <a:stretch>
            <a:fillRect/>
          </a:stretch>
        </p:blipFill>
        <p:spPr>
          <a:xfrm>
            <a:off x="2474177" y="3429000"/>
            <a:ext cx="2247900" cy="2895600"/>
          </a:xfrm>
          <a:prstGeom prst="rect">
            <a:avLst/>
          </a:prstGeom>
        </p:spPr>
      </p:pic>
      <p:pic>
        <p:nvPicPr>
          <p:cNvPr id="6" name="Picture 5" descr="Text&#10;&#10;Description automatically generated with low confidence">
            <a:extLst>
              <a:ext uri="{FF2B5EF4-FFF2-40B4-BE49-F238E27FC236}">
                <a16:creationId xmlns:a16="http://schemas.microsoft.com/office/drawing/2014/main" id="{4EEF8874-FC7C-3BEB-6CA6-03E9FF797165}"/>
              </a:ext>
            </a:extLst>
          </p:cNvPr>
          <p:cNvPicPr>
            <a:picLocks noChangeAspect="1"/>
          </p:cNvPicPr>
          <p:nvPr/>
        </p:nvPicPr>
        <p:blipFill>
          <a:blip r:embed="rId4"/>
          <a:stretch>
            <a:fillRect/>
          </a:stretch>
        </p:blipFill>
        <p:spPr>
          <a:xfrm>
            <a:off x="7300951" y="3423424"/>
            <a:ext cx="2274170" cy="2895600"/>
          </a:xfrm>
          <a:prstGeom prst="rect">
            <a:avLst/>
          </a:prstGeom>
        </p:spPr>
      </p:pic>
      <p:pic>
        <p:nvPicPr>
          <p:cNvPr id="8" name="Picture 7" descr="Map&#10;&#10;Description automatically generated with low confidence">
            <a:extLst>
              <a:ext uri="{FF2B5EF4-FFF2-40B4-BE49-F238E27FC236}">
                <a16:creationId xmlns:a16="http://schemas.microsoft.com/office/drawing/2014/main" id="{050E59D4-724A-CDBF-C3F3-168A8549194C}"/>
              </a:ext>
            </a:extLst>
          </p:cNvPr>
          <p:cNvPicPr>
            <a:picLocks noChangeAspect="1"/>
          </p:cNvPicPr>
          <p:nvPr/>
        </p:nvPicPr>
        <p:blipFill>
          <a:blip r:embed="rId5"/>
          <a:stretch>
            <a:fillRect/>
          </a:stretch>
        </p:blipFill>
        <p:spPr>
          <a:xfrm>
            <a:off x="835889" y="1100456"/>
            <a:ext cx="5260111" cy="4645936"/>
          </a:xfrm>
          <a:prstGeom prst="rect">
            <a:avLst/>
          </a:prstGeom>
        </p:spPr>
      </p:pic>
      <p:pic>
        <p:nvPicPr>
          <p:cNvPr id="10" name="Picture 9" descr="A map of a city&#10;&#10;Description automatically generated with low confidence">
            <a:extLst>
              <a:ext uri="{FF2B5EF4-FFF2-40B4-BE49-F238E27FC236}">
                <a16:creationId xmlns:a16="http://schemas.microsoft.com/office/drawing/2014/main" id="{C6BD206D-17C8-8851-B665-42B76C36F2B1}"/>
              </a:ext>
            </a:extLst>
          </p:cNvPr>
          <p:cNvPicPr>
            <a:picLocks noChangeAspect="1"/>
          </p:cNvPicPr>
          <p:nvPr/>
        </p:nvPicPr>
        <p:blipFill>
          <a:blip r:embed="rId6"/>
          <a:stretch>
            <a:fillRect/>
          </a:stretch>
        </p:blipFill>
        <p:spPr>
          <a:xfrm>
            <a:off x="6169889" y="1128451"/>
            <a:ext cx="5260111" cy="4645936"/>
          </a:xfrm>
          <a:prstGeom prst="rect">
            <a:avLst/>
          </a:prstGeom>
        </p:spPr>
      </p:pic>
    </p:spTree>
    <p:extLst>
      <p:ext uri="{BB962C8B-B14F-4D97-AF65-F5344CB8AC3E}">
        <p14:creationId xmlns:p14="http://schemas.microsoft.com/office/powerpoint/2010/main" val="1741671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ppt_x"/>
                                          </p:val>
                                        </p:tav>
                                        <p:tav tm="100000">
                                          <p:val>
                                            <p:strVal val="#ppt_x"/>
                                          </p:val>
                                        </p:tav>
                                      </p:tavLst>
                                    </p:anim>
                                    <p:anim calcmode="lin" valueType="num">
                                      <p:cBhvr additive="base">
                                        <p:cTn id="2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520D7-44DE-D3E1-95DE-559B39865478}"/>
              </a:ext>
            </a:extLst>
          </p:cNvPr>
          <p:cNvSpPr>
            <a:spLocks noGrp="1"/>
          </p:cNvSpPr>
          <p:nvPr>
            <p:ph type="title"/>
          </p:nvPr>
        </p:nvSpPr>
        <p:spPr/>
        <p:txBody>
          <a:bodyPr/>
          <a:lstStyle/>
          <a:p>
            <a:r>
              <a:rPr lang="en-US" dirty="0"/>
              <a:t>Data processing</a:t>
            </a:r>
          </a:p>
        </p:txBody>
      </p:sp>
      <p:pic>
        <p:nvPicPr>
          <p:cNvPr id="4" name="Picture 3" descr="Text&#10;&#10;Description automatically generated with medium confidence">
            <a:extLst>
              <a:ext uri="{FF2B5EF4-FFF2-40B4-BE49-F238E27FC236}">
                <a16:creationId xmlns:a16="http://schemas.microsoft.com/office/drawing/2014/main" id="{78C7679E-1674-51CE-2B7A-906E639F46F8}"/>
              </a:ext>
            </a:extLst>
          </p:cNvPr>
          <p:cNvPicPr>
            <a:picLocks noChangeAspect="1"/>
          </p:cNvPicPr>
          <p:nvPr/>
        </p:nvPicPr>
        <p:blipFill>
          <a:blip r:embed="rId3"/>
          <a:stretch>
            <a:fillRect/>
          </a:stretch>
        </p:blipFill>
        <p:spPr>
          <a:xfrm>
            <a:off x="2365608" y="3630815"/>
            <a:ext cx="2108200" cy="2844800"/>
          </a:xfrm>
          <a:prstGeom prst="rect">
            <a:avLst/>
          </a:prstGeom>
        </p:spPr>
      </p:pic>
      <p:pic>
        <p:nvPicPr>
          <p:cNvPr id="6" name="Picture 5" descr="Text&#10;&#10;Description automatically generated with medium confidence">
            <a:extLst>
              <a:ext uri="{FF2B5EF4-FFF2-40B4-BE49-F238E27FC236}">
                <a16:creationId xmlns:a16="http://schemas.microsoft.com/office/drawing/2014/main" id="{8D19A6F6-E12C-1BB5-2543-8BC137FA5D7B}"/>
              </a:ext>
            </a:extLst>
          </p:cNvPr>
          <p:cNvPicPr>
            <a:picLocks noChangeAspect="1"/>
          </p:cNvPicPr>
          <p:nvPr/>
        </p:nvPicPr>
        <p:blipFill>
          <a:blip r:embed="rId4"/>
          <a:stretch>
            <a:fillRect/>
          </a:stretch>
        </p:blipFill>
        <p:spPr>
          <a:xfrm>
            <a:off x="7658721" y="3694315"/>
            <a:ext cx="1778000" cy="2781300"/>
          </a:xfrm>
          <a:prstGeom prst="rect">
            <a:avLst/>
          </a:prstGeom>
        </p:spPr>
      </p:pic>
      <p:pic>
        <p:nvPicPr>
          <p:cNvPr id="8" name="Picture 7" descr="A picture containing map&#10;&#10;Description automatically generated">
            <a:extLst>
              <a:ext uri="{FF2B5EF4-FFF2-40B4-BE49-F238E27FC236}">
                <a16:creationId xmlns:a16="http://schemas.microsoft.com/office/drawing/2014/main" id="{6FE98D34-19E8-A8C1-A7B9-97BBA98301DF}"/>
              </a:ext>
            </a:extLst>
          </p:cNvPr>
          <p:cNvPicPr>
            <a:picLocks noChangeAspect="1"/>
          </p:cNvPicPr>
          <p:nvPr/>
        </p:nvPicPr>
        <p:blipFill>
          <a:blip r:embed="rId5"/>
          <a:stretch>
            <a:fillRect/>
          </a:stretch>
        </p:blipFill>
        <p:spPr>
          <a:xfrm>
            <a:off x="785304" y="974957"/>
            <a:ext cx="5555535" cy="4908085"/>
          </a:xfrm>
          <a:prstGeom prst="rect">
            <a:avLst/>
          </a:prstGeom>
        </p:spPr>
      </p:pic>
      <p:pic>
        <p:nvPicPr>
          <p:cNvPr id="10" name="Picture 9" descr="A picture containing map&#10;&#10;Description automatically generated">
            <a:extLst>
              <a:ext uri="{FF2B5EF4-FFF2-40B4-BE49-F238E27FC236}">
                <a16:creationId xmlns:a16="http://schemas.microsoft.com/office/drawing/2014/main" id="{23BDD0C0-B0C2-0AB7-E2AE-1AE03B59892F}"/>
              </a:ext>
            </a:extLst>
          </p:cNvPr>
          <p:cNvPicPr>
            <a:picLocks noChangeAspect="1"/>
          </p:cNvPicPr>
          <p:nvPr/>
        </p:nvPicPr>
        <p:blipFill>
          <a:blip r:embed="rId6"/>
          <a:stretch>
            <a:fillRect/>
          </a:stretch>
        </p:blipFill>
        <p:spPr>
          <a:xfrm>
            <a:off x="6236761" y="974956"/>
            <a:ext cx="5524206" cy="4908085"/>
          </a:xfrm>
          <a:prstGeom prst="rect">
            <a:avLst/>
          </a:prstGeom>
        </p:spPr>
      </p:pic>
    </p:spTree>
    <p:extLst>
      <p:ext uri="{BB962C8B-B14F-4D97-AF65-F5344CB8AC3E}">
        <p14:creationId xmlns:p14="http://schemas.microsoft.com/office/powerpoint/2010/main" val="660450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ppt_x"/>
                                          </p:val>
                                        </p:tav>
                                        <p:tav tm="100000">
                                          <p:val>
                                            <p:strVal val="#ppt_x"/>
                                          </p:val>
                                        </p:tav>
                                      </p:tavLst>
                                    </p:anim>
                                    <p:anim calcmode="lin" valueType="num">
                                      <p:cBhvr additive="base">
                                        <p:cTn id="2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70963-BABD-1499-233C-64DFED80DBCA}"/>
              </a:ext>
            </a:extLst>
          </p:cNvPr>
          <p:cNvSpPr>
            <a:spLocks noGrp="1"/>
          </p:cNvSpPr>
          <p:nvPr>
            <p:ph type="title"/>
          </p:nvPr>
        </p:nvSpPr>
        <p:spPr/>
        <p:txBody>
          <a:bodyPr/>
          <a:lstStyle/>
          <a:p>
            <a:r>
              <a:rPr lang="en-US" dirty="0"/>
              <a:t>analysis</a:t>
            </a:r>
          </a:p>
        </p:txBody>
      </p:sp>
      <p:sp>
        <p:nvSpPr>
          <p:cNvPr id="3" name="Content Placeholder 2">
            <a:extLst>
              <a:ext uri="{FF2B5EF4-FFF2-40B4-BE49-F238E27FC236}">
                <a16:creationId xmlns:a16="http://schemas.microsoft.com/office/drawing/2014/main" id="{468524A5-DDB3-5B18-C447-E555DD1C64C8}"/>
              </a:ext>
            </a:extLst>
          </p:cNvPr>
          <p:cNvSpPr>
            <a:spLocks noGrp="1"/>
          </p:cNvSpPr>
          <p:nvPr>
            <p:ph idx="1"/>
          </p:nvPr>
        </p:nvSpPr>
        <p:spPr/>
        <p:txBody>
          <a:bodyPr/>
          <a:lstStyle/>
          <a:p>
            <a:r>
              <a:rPr lang="en-US" dirty="0"/>
              <a:t>raster::union to combine </a:t>
            </a:r>
            <a:r>
              <a:rPr lang="en-US" dirty="0" err="1"/>
              <a:t>SpatialPolygonDataFrame</a:t>
            </a:r>
            <a:r>
              <a:rPr lang="en-US" dirty="0"/>
              <a:t> that we create before for each year</a:t>
            </a:r>
          </a:p>
          <a:p>
            <a:r>
              <a:rPr lang="en-US" dirty="0"/>
              <a:t>Add </a:t>
            </a:r>
            <a:r>
              <a:rPr lang="en-US" dirty="0" err="1"/>
              <a:t>idarea</a:t>
            </a:r>
            <a:r>
              <a:rPr lang="en-US" dirty="0"/>
              <a:t> to each SPDF</a:t>
            </a:r>
          </a:p>
        </p:txBody>
      </p:sp>
    </p:spTree>
    <p:extLst>
      <p:ext uri="{BB962C8B-B14F-4D97-AF65-F5344CB8AC3E}">
        <p14:creationId xmlns:p14="http://schemas.microsoft.com/office/powerpoint/2010/main" val="2335550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70963-BABD-1499-233C-64DFED80DBCA}"/>
              </a:ext>
            </a:extLst>
          </p:cNvPr>
          <p:cNvSpPr>
            <a:spLocks noGrp="1"/>
          </p:cNvSpPr>
          <p:nvPr>
            <p:ph type="title"/>
          </p:nvPr>
        </p:nvSpPr>
        <p:spPr/>
        <p:txBody>
          <a:bodyPr/>
          <a:lstStyle/>
          <a:p>
            <a:r>
              <a:rPr lang="en-US" dirty="0"/>
              <a:t>analysis</a:t>
            </a:r>
          </a:p>
        </p:txBody>
      </p:sp>
      <p:sp>
        <p:nvSpPr>
          <p:cNvPr id="3" name="Content Placeholder 2">
            <a:extLst>
              <a:ext uri="{FF2B5EF4-FFF2-40B4-BE49-F238E27FC236}">
                <a16:creationId xmlns:a16="http://schemas.microsoft.com/office/drawing/2014/main" id="{468524A5-DDB3-5B18-C447-E555DD1C64C8}"/>
              </a:ext>
            </a:extLst>
          </p:cNvPr>
          <p:cNvSpPr>
            <a:spLocks noGrp="1"/>
          </p:cNvSpPr>
          <p:nvPr>
            <p:ph idx="1"/>
          </p:nvPr>
        </p:nvSpPr>
        <p:spPr/>
        <p:txBody>
          <a:bodyPr/>
          <a:lstStyle/>
          <a:p>
            <a:r>
              <a:rPr lang="en-US" dirty="0"/>
              <a:t>BYM Model for research question:</a:t>
            </a:r>
          </a:p>
          <a:p>
            <a:pPr marL="0" indent="0">
              <a:buNone/>
            </a:pPr>
            <a:r>
              <a:rPr lang="en-US" dirty="0"/>
              <a:t>What is the effect of variables, like confirmed cases and vaccination rate on the death rate when we consider the spatial correlation?</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pic>
        <p:nvPicPr>
          <p:cNvPr id="5" name="Picture 4" descr="A screenshot of a computer&#10;&#10;Description automatically generated with medium confidence">
            <a:extLst>
              <a:ext uri="{FF2B5EF4-FFF2-40B4-BE49-F238E27FC236}">
                <a16:creationId xmlns:a16="http://schemas.microsoft.com/office/drawing/2014/main" id="{1480909B-D8E7-385A-3C51-431D19690EB2}"/>
              </a:ext>
            </a:extLst>
          </p:cNvPr>
          <p:cNvPicPr>
            <a:picLocks noChangeAspect="1"/>
          </p:cNvPicPr>
          <p:nvPr/>
        </p:nvPicPr>
        <p:blipFill>
          <a:blip r:embed="rId3"/>
          <a:stretch>
            <a:fillRect/>
          </a:stretch>
        </p:blipFill>
        <p:spPr>
          <a:xfrm>
            <a:off x="1407555" y="3441446"/>
            <a:ext cx="9588500" cy="1282700"/>
          </a:xfrm>
          <a:prstGeom prst="rect">
            <a:avLst/>
          </a:prstGeom>
        </p:spPr>
      </p:pic>
      <p:pic>
        <p:nvPicPr>
          <p:cNvPr id="7" name="Picture 6" descr="Graphical user interface, text, application, chat or text message&#10;&#10;Description automatically generated">
            <a:extLst>
              <a:ext uri="{FF2B5EF4-FFF2-40B4-BE49-F238E27FC236}">
                <a16:creationId xmlns:a16="http://schemas.microsoft.com/office/drawing/2014/main" id="{5AB075A6-6922-B23C-4EE7-3A26E8E26F97}"/>
              </a:ext>
            </a:extLst>
          </p:cNvPr>
          <p:cNvPicPr>
            <a:picLocks noChangeAspect="1"/>
          </p:cNvPicPr>
          <p:nvPr/>
        </p:nvPicPr>
        <p:blipFill>
          <a:blip r:embed="rId4"/>
          <a:stretch>
            <a:fillRect/>
          </a:stretch>
        </p:blipFill>
        <p:spPr>
          <a:xfrm>
            <a:off x="1258624" y="2286001"/>
            <a:ext cx="10236200" cy="3441700"/>
          </a:xfrm>
          <a:prstGeom prst="rect">
            <a:avLst/>
          </a:prstGeom>
        </p:spPr>
      </p:pic>
    </p:spTree>
    <p:extLst>
      <p:ext uri="{BB962C8B-B14F-4D97-AF65-F5344CB8AC3E}">
        <p14:creationId xmlns:p14="http://schemas.microsoft.com/office/powerpoint/2010/main" val="275908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70963-BABD-1499-233C-64DFED80DBCA}"/>
              </a:ext>
            </a:extLst>
          </p:cNvPr>
          <p:cNvSpPr>
            <a:spLocks noGrp="1"/>
          </p:cNvSpPr>
          <p:nvPr>
            <p:ph type="title"/>
          </p:nvPr>
        </p:nvSpPr>
        <p:spPr/>
        <p:txBody>
          <a:bodyPr/>
          <a:lstStyle/>
          <a:p>
            <a:r>
              <a:rPr lang="en-US" dirty="0"/>
              <a:t>analysis</a:t>
            </a:r>
          </a:p>
        </p:txBody>
      </p:sp>
      <p:pic>
        <p:nvPicPr>
          <p:cNvPr id="5" name="Content Placeholder 4" descr="Graphical user interface, text, application&#10;&#10;Description automatically generated">
            <a:extLst>
              <a:ext uri="{FF2B5EF4-FFF2-40B4-BE49-F238E27FC236}">
                <a16:creationId xmlns:a16="http://schemas.microsoft.com/office/drawing/2014/main" id="{2218FA9D-5193-F491-C640-610B1CAACEDB}"/>
              </a:ext>
            </a:extLst>
          </p:cNvPr>
          <p:cNvPicPr>
            <a:picLocks noGrp="1" noChangeAspect="1"/>
          </p:cNvPicPr>
          <p:nvPr>
            <p:ph idx="1"/>
          </p:nvPr>
        </p:nvPicPr>
        <p:blipFill>
          <a:blip r:embed="rId3"/>
          <a:stretch>
            <a:fillRect/>
          </a:stretch>
        </p:blipFill>
        <p:spPr>
          <a:xfrm>
            <a:off x="1380405" y="1128451"/>
            <a:ext cx="9431190" cy="5665886"/>
          </a:xfrm>
        </p:spPr>
      </p:pic>
      <p:pic>
        <p:nvPicPr>
          <p:cNvPr id="7" name="Picture 6" descr="Map&#10;&#10;Description automatically generated">
            <a:extLst>
              <a:ext uri="{FF2B5EF4-FFF2-40B4-BE49-F238E27FC236}">
                <a16:creationId xmlns:a16="http://schemas.microsoft.com/office/drawing/2014/main" id="{5CA406D7-6583-E88E-6033-5105608B49C2}"/>
              </a:ext>
            </a:extLst>
          </p:cNvPr>
          <p:cNvPicPr>
            <a:picLocks noChangeAspect="1"/>
          </p:cNvPicPr>
          <p:nvPr/>
        </p:nvPicPr>
        <p:blipFill>
          <a:blip r:embed="rId4"/>
          <a:stretch>
            <a:fillRect/>
          </a:stretch>
        </p:blipFill>
        <p:spPr>
          <a:xfrm>
            <a:off x="1276350" y="1282700"/>
            <a:ext cx="9639300" cy="4292600"/>
          </a:xfrm>
          <a:prstGeom prst="rect">
            <a:avLst/>
          </a:prstGeom>
        </p:spPr>
      </p:pic>
      <p:pic>
        <p:nvPicPr>
          <p:cNvPr id="9" name="Picture 8" descr="Table&#10;&#10;Description automatically generated">
            <a:extLst>
              <a:ext uri="{FF2B5EF4-FFF2-40B4-BE49-F238E27FC236}">
                <a16:creationId xmlns:a16="http://schemas.microsoft.com/office/drawing/2014/main" id="{5B5B05C4-5B48-B638-D1DD-284477A37D63}"/>
              </a:ext>
            </a:extLst>
          </p:cNvPr>
          <p:cNvPicPr>
            <a:picLocks noChangeAspect="1"/>
          </p:cNvPicPr>
          <p:nvPr/>
        </p:nvPicPr>
        <p:blipFill>
          <a:blip r:embed="rId5"/>
          <a:stretch>
            <a:fillRect/>
          </a:stretch>
        </p:blipFill>
        <p:spPr>
          <a:xfrm>
            <a:off x="1936053" y="63663"/>
            <a:ext cx="8319893" cy="6858000"/>
          </a:xfrm>
          <a:prstGeom prst="rect">
            <a:avLst/>
          </a:prstGeom>
        </p:spPr>
      </p:pic>
    </p:spTree>
    <p:extLst>
      <p:ext uri="{BB962C8B-B14F-4D97-AF65-F5344CB8AC3E}">
        <p14:creationId xmlns:p14="http://schemas.microsoft.com/office/powerpoint/2010/main" val="2868075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70963-BABD-1499-233C-64DFED80DBCA}"/>
              </a:ext>
            </a:extLst>
          </p:cNvPr>
          <p:cNvSpPr>
            <a:spLocks noGrp="1"/>
          </p:cNvSpPr>
          <p:nvPr>
            <p:ph type="title"/>
          </p:nvPr>
        </p:nvSpPr>
        <p:spPr/>
        <p:txBody>
          <a:bodyPr/>
          <a:lstStyle/>
          <a:p>
            <a:r>
              <a:rPr lang="en-US" dirty="0"/>
              <a:t>analysis</a:t>
            </a:r>
          </a:p>
        </p:txBody>
      </p:sp>
      <p:pic>
        <p:nvPicPr>
          <p:cNvPr id="5" name="Content Placeholder 4" descr="Graphical user interface, text, application, email&#10;&#10;Description automatically generated">
            <a:extLst>
              <a:ext uri="{FF2B5EF4-FFF2-40B4-BE49-F238E27FC236}">
                <a16:creationId xmlns:a16="http://schemas.microsoft.com/office/drawing/2014/main" id="{115B3023-0EE1-16CD-77D3-994A9422B82B}"/>
              </a:ext>
            </a:extLst>
          </p:cNvPr>
          <p:cNvPicPr>
            <a:picLocks noGrp="1" noChangeAspect="1"/>
          </p:cNvPicPr>
          <p:nvPr>
            <p:ph idx="1"/>
          </p:nvPr>
        </p:nvPicPr>
        <p:blipFill>
          <a:blip r:embed="rId3"/>
          <a:stretch>
            <a:fillRect/>
          </a:stretch>
        </p:blipFill>
        <p:spPr>
          <a:xfrm>
            <a:off x="1491917" y="1128451"/>
            <a:ext cx="9208166" cy="5623395"/>
          </a:xfrm>
        </p:spPr>
      </p:pic>
      <p:pic>
        <p:nvPicPr>
          <p:cNvPr id="7" name="Picture 6" descr="Map&#10;&#10;Description automatically generated">
            <a:extLst>
              <a:ext uri="{FF2B5EF4-FFF2-40B4-BE49-F238E27FC236}">
                <a16:creationId xmlns:a16="http://schemas.microsoft.com/office/drawing/2014/main" id="{59FDF9CB-C438-3FF1-0032-29BF51AB7F25}"/>
              </a:ext>
            </a:extLst>
          </p:cNvPr>
          <p:cNvPicPr>
            <a:picLocks noChangeAspect="1"/>
          </p:cNvPicPr>
          <p:nvPr/>
        </p:nvPicPr>
        <p:blipFill>
          <a:blip r:embed="rId4"/>
          <a:stretch>
            <a:fillRect/>
          </a:stretch>
        </p:blipFill>
        <p:spPr>
          <a:xfrm>
            <a:off x="1276350" y="1289050"/>
            <a:ext cx="9639300" cy="4279900"/>
          </a:xfrm>
          <a:prstGeom prst="rect">
            <a:avLst/>
          </a:prstGeom>
        </p:spPr>
      </p:pic>
      <p:pic>
        <p:nvPicPr>
          <p:cNvPr id="9" name="Picture 8" descr="Table&#10;&#10;Description automatically generated">
            <a:extLst>
              <a:ext uri="{FF2B5EF4-FFF2-40B4-BE49-F238E27FC236}">
                <a16:creationId xmlns:a16="http://schemas.microsoft.com/office/drawing/2014/main" id="{20A5598A-1FAD-C71D-9139-0DFBD4B4D7BA}"/>
              </a:ext>
            </a:extLst>
          </p:cNvPr>
          <p:cNvPicPr>
            <a:picLocks noChangeAspect="1"/>
          </p:cNvPicPr>
          <p:nvPr/>
        </p:nvPicPr>
        <p:blipFill>
          <a:blip r:embed="rId5"/>
          <a:stretch>
            <a:fillRect/>
          </a:stretch>
        </p:blipFill>
        <p:spPr>
          <a:xfrm>
            <a:off x="1019855" y="0"/>
            <a:ext cx="10152289" cy="6858000"/>
          </a:xfrm>
          <a:prstGeom prst="rect">
            <a:avLst/>
          </a:prstGeom>
        </p:spPr>
      </p:pic>
    </p:spTree>
    <p:extLst>
      <p:ext uri="{BB962C8B-B14F-4D97-AF65-F5344CB8AC3E}">
        <p14:creationId xmlns:p14="http://schemas.microsoft.com/office/powerpoint/2010/main" val="387517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70963-BABD-1499-233C-64DFED80DBCA}"/>
              </a:ext>
            </a:extLst>
          </p:cNvPr>
          <p:cNvSpPr>
            <a:spLocks noGrp="1"/>
          </p:cNvSpPr>
          <p:nvPr>
            <p:ph type="title"/>
          </p:nvPr>
        </p:nvSpPr>
        <p:spPr/>
        <p:txBody>
          <a:bodyPr/>
          <a:lstStyle/>
          <a:p>
            <a:r>
              <a:rPr lang="en-US" dirty="0"/>
              <a:t>analysis</a:t>
            </a:r>
          </a:p>
        </p:txBody>
      </p:sp>
      <p:pic>
        <p:nvPicPr>
          <p:cNvPr id="5" name="Content Placeholder 4" descr="Map&#10;&#10;Description automatically generated with medium confidence">
            <a:extLst>
              <a:ext uri="{FF2B5EF4-FFF2-40B4-BE49-F238E27FC236}">
                <a16:creationId xmlns:a16="http://schemas.microsoft.com/office/drawing/2014/main" id="{18CBB8CE-0948-7B72-1191-7C304B930402}"/>
              </a:ext>
            </a:extLst>
          </p:cNvPr>
          <p:cNvPicPr>
            <a:picLocks noGrp="1" noChangeAspect="1"/>
          </p:cNvPicPr>
          <p:nvPr>
            <p:ph idx="1"/>
          </p:nvPr>
        </p:nvPicPr>
        <p:blipFill>
          <a:blip r:embed="rId3"/>
          <a:stretch>
            <a:fillRect/>
          </a:stretch>
        </p:blipFill>
        <p:spPr>
          <a:xfrm>
            <a:off x="1814829" y="1816609"/>
            <a:ext cx="9125493" cy="4062472"/>
          </a:xfrm>
        </p:spPr>
      </p:pic>
      <p:pic>
        <p:nvPicPr>
          <p:cNvPr id="7" name="Picture 6" descr="Map&#10;&#10;Description automatically generated">
            <a:extLst>
              <a:ext uri="{FF2B5EF4-FFF2-40B4-BE49-F238E27FC236}">
                <a16:creationId xmlns:a16="http://schemas.microsoft.com/office/drawing/2014/main" id="{0A6084A0-909F-526B-B994-5E3DBD4D495D}"/>
              </a:ext>
            </a:extLst>
          </p:cNvPr>
          <p:cNvPicPr>
            <a:picLocks noChangeAspect="1"/>
          </p:cNvPicPr>
          <p:nvPr/>
        </p:nvPicPr>
        <p:blipFill>
          <a:blip r:embed="rId4"/>
          <a:stretch>
            <a:fillRect/>
          </a:stretch>
        </p:blipFill>
        <p:spPr>
          <a:xfrm>
            <a:off x="1851473" y="1816609"/>
            <a:ext cx="9652000" cy="4292600"/>
          </a:xfrm>
          <a:prstGeom prst="rect">
            <a:avLst/>
          </a:prstGeom>
        </p:spPr>
      </p:pic>
    </p:spTree>
    <p:extLst>
      <p:ext uri="{BB962C8B-B14F-4D97-AF65-F5344CB8AC3E}">
        <p14:creationId xmlns:p14="http://schemas.microsoft.com/office/powerpoint/2010/main" val="176684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91282-E491-973D-4928-FCE392DFB549}"/>
              </a:ext>
            </a:extLst>
          </p:cNvPr>
          <p:cNvSpPr>
            <a:spLocks noGrp="1"/>
          </p:cNvSpPr>
          <p:nvPr>
            <p:ph type="title"/>
          </p:nvPr>
        </p:nvSpPr>
        <p:spPr/>
        <p:txBody>
          <a:bodyPr/>
          <a:lstStyle/>
          <a:p>
            <a:r>
              <a:rPr lang="en-US" dirty="0"/>
              <a:t>Things To improve</a:t>
            </a:r>
          </a:p>
        </p:txBody>
      </p:sp>
      <p:sp>
        <p:nvSpPr>
          <p:cNvPr id="3" name="Content Placeholder 2">
            <a:extLst>
              <a:ext uri="{FF2B5EF4-FFF2-40B4-BE49-F238E27FC236}">
                <a16:creationId xmlns:a16="http://schemas.microsoft.com/office/drawing/2014/main" id="{BD7D2817-506A-32E4-B043-385D8E7E734F}"/>
              </a:ext>
            </a:extLst>
          </p:cNvPr>
          <p:cNvSpPr>
            <a:spLocks noGrp="1"/>
          </p:cNvSpPr>
          <p:nvPr>
            <p:ph idx="1"/>
          </p:nvPr>
        </p:nvSpPr>
        <p:spPr/>
        <p:txBody>
          <a:bodyPr/>
          <a:lstStyle/>
          <a:p>
            <a:r>
              <a:rPr lang="en-US" dirty="0"/>
              <a:t>Set death rate as deaths / confirmed cases</a:t>
            </a:r>
          </a:p>
          <a:p>
            <a:r>
              <a:rPr lang="en-US" dirty="0"/>
              <a:t>Find other variables in county level that effect the death rate</a:t>
            </a:r>
          </a:p>
        </p:txBody>
      </p:sp>
    </p:spTree>
    <p:extLst>
      <p:ext uri="{BB962C8B-B14F-4D97-AF65-F5344CB8AC3E}">
        <p14:creationId xmlns:p14="http://schemas.microsoft.com/office/powerpoint/2010/main" val="674853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8B843AF-C8F9-46D0-9F5E-FFCFD6FCC713}"/>
              </a:ext>
            </a:extLst>
          </p:cNvPr>
          <p:cNvSpPr txBox="1"/>
          <p:nvPr/>
        </p:nvSpPr>
        <p:spPr>
          <a:xfrm>
            <a:off x="4208079" y="1474619"/>
            <a:ext cx="4526017" cy="4462760"/>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Content</a:t>
            </a:r>
          </a:p>
          <a:p>
            <a:endParaRPr lang="en-US" sz="28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Datasets Info</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Research Questions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Data Processing</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Analysis</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Things to Improve</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Reference</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92602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F757C-4A3D-17AD-C7A6-726274791769}"/>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A3226A9A-38D7-21E7-74FD-321A15F71EFD}"/>
              </a:ext>
            </a:extLst>
          </p:cNvPr>
          <p:cNvSpPr>
            <a:spLocks noGrp="1"/>
          </p:cNvSpPr>
          <p:nvPr>
            <p:ph idx="1"/>
          </p:nvPr>
        </p:nvSpPr>
        <p:spPr/>
        <p:txBody>
          <a:bodyPr/>
          <a:lstStyle/>
          <a:p>
            <a:r>
              <a:rPr lang="en-US" dirty="0"/>
              <a:t>Dr. </a:t>
            </a:r>
            <a:r>
              <a:rPr lang="en-US" dirty="0" err="1"/>
              <a:t>Prener’s</a:t>
            </a:r>
            <a:r>
              <a:rPr lang="en-US" dirty="0"/>
              <a:t> </a:t>
            </a:r>
            <a:r>
              <a:rPr lang="en-US" dirty="0" err="1"/>
              <a:t>github</a:t>
            </a:r>
            <a:r>
              <a:rPr lang="en-US" dirty="0"/>
              <a:t>: </a:t>
            </a:r>
          </a:p>
          <a:p>
            <a:pPr marL="0" indent="0">
              <a:buNone/>
            </a:pPr>
            <a:r>
              <a:rPr lang="en-US" dirty="0">
                <a:hlinkClick r:id="rId3"/>
              </a:rPr>
              <a:t>https://github.com/slu-openGIS/MO_HEALTH_Covid_Tracking/tree/master/data</a:t>
            </a:r>
            <a:endParaRPr lang="en-US" dirty="0"/>
          </a:p>
          <a:p>
            <a:r>
              <a:rPr lang="en-US" dirty="0"/>
              <a:t>Population data:</a:t>
            </a:r>
          </a:p>
          <a:p>
            <a:pPr marL="0" indent="0">
              <a:buNone/>
            </a:pPr>
            <a:r>
              <a:rPr lang="en-US" dirty="0">
                <a:hlinkClick r:id="rId4"/>
              </a:rPr>
              <a:t>https://www.missouri-demographics.com/counties_by_population</a:t>
            </a:r>
            <a:endParaRPr lang="en-US" dirty="0"/>
          </a:p>
          <a:p>
            <a:r>
              <a:rPr lang="en-US" dirty="0"/>
              <a:t>Dr. Rigdon’s BST 5600 in class code on Canvas.</a:t>
            </a:r>
          </a:p>
        </p:txBody>
      </p:sp>
    </p:spTree>
    <p:extLst>
      <p:ext uri="{BB962C8B-B14F-4D97-AF65-F5344CB8AC3E}">
        <p14:creationId xmlns:p14="http://schemas.microsoft.com/office/powerpoint/2010/main" val="3764531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09983-C81D-2F07-9624-B1D591C4AB30}"/>
              </a:ext>
            </a:extLst>
          </p:cNvPr>
          <p:cNvSpPr>
            <a:spLocks noGrp="1"/>
          </p:cNvSpPr>
          <p:nvPr>
            <p:ph type="title"/>
          </p:nvPr>
        </p:nvSpPr>
        <p:spPr/>
        <p:txBody>
          <a:bodyPr/>
          <a:lstStyle/>
          <a:p>
            <a:r>
              <a:rPr lang="en-US" dirty="0"/>
              <a:t>Datasets info</a:t>
            </a:r>
          </a:p>
        </p:txBody>
      </p:sp>
      <p:sp>
        <p:nvSpPr>
          <p:cNvPr id="3" name="Content Placeholder 2">
            <a:extLst>
              <a:ext uri="{FF2B5EF4-FFF2-40B4-BE49-F238E27FC236}">
                <a16:creationId xmlns:a16="http://schemas.microsoft.com/office/drawing/2014/main" id="{DA35B7D9-0E86-BA60-21A4-1A953B4F6C35}"/>
              </a:ext>
            </a:extLst>
          </p:cNvPr>
          <p:cNvSpPr>
            <a:spLocks noGrp="1"/>
          </p:cNvSpPr>
          <p:nvPr>
            <p:ph idx="1"/>
          </p:nvPr>
        </p:nvSpPr>
        <p:spPr/>
        <p:txBody>
          <a:bodyPr/>
          <a:lstStyle/>
          <a:p>
            <a:r>
              <a:rPr lang="en-US" dirty="0" err="1"/>
              <a:t>county_full_vaccine</a:t>
            </a:r>
            <a:endParaRPr lang="en-US" dirty="0"/>
          </a:p>
          <a:p>
            <a:r>
              <a:rPr lang="en-US" dirty="0" err="1"/>
              <a:t>county_full</a:t>
            </a:r>
            <a:endParaRPr lang="en-US" dirty="0"/>
          </a:p>
          <a:p>
            <a:r>
              <a:rPr lang="en-US" dirty="0" err="1"/>
              <a:t>county_pop</a:t>
            </a:r>
            <a:endParaRPr lang="en-US" dirty="0"/>
          </a:p>
          <a:p>
            <a:r>
              <a:rPr lang="en-US" dirty="0"/>
              <a:t>MO = </a:t>
            </a:r>
            <a:r>
              <a:rPr lang="en-US" dirty="0" err="1"/>
              <a:t>tigris</a:t>
            </a:r>
            <a:r>
              <a:rPr lang="en-US" dirty="0"/>
              <a:t>::counties(29)</a:t>
            </a:r>
          </a:p>
        </p:txBody>
      </p:sp>
      <p:pic>
        <p:nvPicPr>
          <p:cNvPr id="5" name="Picture 4" descr="Table&#10;&#10;Description automatically generated">
            <a:extLst>
              <a:ext uri="{FF2B5EF4-FFF2-40B4-BE49-F238E27FC236}">
                <a16:creationId xmlns:a16="http://schemas.microsoft.com/office/drawing/2014/main" id="{4D4311A5-D52B-821A-D277-1E8051105A10}"/>
              </a:ext>
            </a:extLst>
          </p:cNvPr>
          <p:cNvPicPr>
            <a:picLocks noChangeAspect="1"/>
          </p:cNvPicPr>
          <p:nvPr/>
        </p:nvPicPr>
        <p:blipFill>
          <a:blip r:embed="rId3"/>
          <a:stretch>
            <a:fillRect/>
          </a:stretch>
        </p:blipFill>
        <p:spPr>
          <a:xfrm>
            <a:off x="762000" y="1460137"/>
            <a:ext cx="11163300" cy="4635500"/>
          </a:xfrm>
          <a:prstGeom prst="rect">
            <a:avLst/>
          </a:prstGeom>
        </p:spPr>
      </p:pic>
      <p:pic>
        <p:nvPicPr>
          <p:cNvPr id="7" name="Picture 6" descr="Table&#10;&#10;Description automatically generated">
            <a:extLst>
              <a:ext uri="{FF2B5EF4-FFF2-40B4-BE49-F238E27FC236}">
                <a16:creationId xmlns:a16="http://schemas.microsoft.com/office/drawing/2014/main" id="{BCC7098B-C9D4-2C82-BAD9-3D2E73C65C9F}"/>
              </a:ext>
            </a:extLst>
          </p:cNvPr>
          <p:cNvPicPr>
            <a:picLocks noChangeAspect="1"/>
          </p:cNvPicPr>
          <p:nvPr/>
        </p:nvPicPr>
        <p:blipFill>
          <a:blip r:embed="rId4"/>
          <a:stretch>
            <a:fillRect/>
          </a:stretch>
        </p:blipFill>
        <p:spPr>
          <a:xfrm>
            <a:off x="762000" y="1504587"/>
            <a:ext cx="11150600" cy="4546600"/>
          </a:xfrm>
          <a:prstGeom prst="rect">
            <a:avLst/>
          </a:prstGeom>
        </p:spPr>
      </p:pic>
      <p:pic>
        <p:nvPicPr>
          <p:cNvPr id="9" name="Picture 8" descr="Table&#10;&#10;Description automatically generated">
            <a:extLst>
              <a:ext uri="{FF2B5EF4-FFF2-40B4-BE49-F238E27FC236}">
                <a16:creationId xmlns:a16="http://schemas.microsoft.com/office/drawing/2014/main" id="{731147FA-8638-567B-D344-0870BE2AB0F5}"/>
              </a:ext>
            </a:extLst>
          </p:cNvPr>
          <p:cNvPicPr>
            <a:picLocks noChangeAspect="1"/>
          </p:cNvPicPr>
          <p:nvPr/>
        </p:nvPicPr>
        <p:blipFill>
          <a:blip r:embed="rId5"/>
          <a:stretch>
            <a:fillRect/>
          </a:stretch>
        </p:blipFill>
        <p:spPr>
          <a:xfrm>
            <a:off x="2813050" y="1460137"/>
            <a:ext cx="6565900" cy="4584700"/>
          </a:xfrm>
          <a:prstGeom prst="rect">
            <a:avLst/>
          </a:prstGeom>
        </p:spPr>
      </p:pic>
    </p:spTree>
    <p:extLst>
      <p:ext uri="{BB962C8B-B14F-4D97-AF65-F5344CB8AC3E}">
        <p14:creationId xmlns:p14="http://schemas.microsoft.com/office/powerpoint/2010/main" val="1211157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nodeType="clickEffect">
                                  <p:stCondLst>
                                    <p:cond delay="0"/>
                                  </p:stCondLst>
                                  <p:childTnLst>
                                    <p:set>
                                      <p:cBhvr>
                                        <p:cTn id="3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A1416-6227-3407-DDFE-9170470F7F5E}"/>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676A02D4-D45D-86C0-FE4C-206C0A285E69}"/>
              </a:ext>
            </a:extLst>
          </p:cNvPr>
          <p:cNvSpPr>
            <a:spLocks noGrp="1"/>
          </p:cNvSpPr>
          <p:nvPr>
            <p:ph idx="1"/>
          </p:nvPr>
        </p:nvSpPr>
        <p:spPr/>
        <p:txBody>
          <a:bodyPr/>
          <a:lstStyle/>
          <a:p>
            <a:r>
              <a:rPr lang="en-US" dirty="0"/>
              <a:t>Whether the vaccination rate has spatial autocorrelation?</a:t>
            </a:r>
          </a:p>
          <a:p>
            <a:r>
              <a:rPr lang="en-US" dirty="0"/>
              <a:t>Whether the confirmed cases has spatial autocorrelation?</a:t>
            </a:r>
          </a:p>
          <a:p>
            <a:r>
              <a:rPr lang="en-US" dirty="0"/>
              <a:t>Whether the death rate has spatial autocorrelation?</a:t>
            </a:r>
          </a:p>
          <a:p>
            <a:r>
              <a:rPr lang="en-US" dirty="0"/>
              <a:t>What is the effect of variables, like confirmed cases and vaccination rate on the death rate when we consider the spatial correlation?</a:t>
            </a:r>
          </a:p>
        </p:txBody>
      </p:sp>
    </p:spTree>
    <p:extLst>
      <p:ext uri="{BB962C8B-B14F-4D97-AF65-F5344CB8AC3E}">
        <p14:creationId xmlns:p14="http://schemas.microsoft.com/office/powerpoint/2010/main" val="2669027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DB27-7BC2-1D3E-2A01-CB6B4D6F7B38}"/>
              </a:ext>
            </a:extLst>
          </p:cNvPr>
          <p:cNvSpPr>
            <a:spLocks noGrp="1"/>
          </p:cNvSpPr>
          <p:nvPr>
            <p:ph type="title"/>
          </p:nvPr>
        </p:nvSpPr>
        <p:spPr/>
        <p:txBody>
          <a:bodyPr/>
          <a:lstStyle/>
          <a:p>
            <a:r>
              <a:rPr lang="en-US" dirty="0"/>
              <a:t>Data processing</a:t>
            </a:r>
          </a:p>
        </p:txBody>
      </p:sp>
      <p:sp>
        <p:nvSpPr>
          <p:cNvPr id="3" name="Content Placeholder 2">
            <a:extLst>
              <a:ext uri="{FF2B5EF4-FFF2-40B4-BE49-F238E27FC236}">
                <a16:creationId xmlns:a16="http://schemas.microsoft.com/office/drawing/2014/main" id="{D6890123-3D79-E76B-50FF-CB675527C2C5}"/>
              </a:ext>
            </a:extLst>
          </p:cNvPr>
          <p:cNvSpPr>
            <a:spLocks noGrp="1"/>
          </p:cNvSpPr>
          <p:nvPr>
            <p:ph idx="1"/>
          </p:nvPr>
        </p:nvSpPr>
        <p:spPr/>
        <p:txBody>
          <a:bodyPr/>
          <a:lstStyle/>
          <a:p>
            <a:r>
              <a:rPr lang="en-US" dirty="0"/>
              <a:t>Moran’s I for vaccination rate</a:t>
            </a:r>
          </a:p>
          <a:p>
            <a:pPr lvl="1"/>
            <a:endParaRPr lang="en-US" dirty="0"/>
          </a:p>
        </p:txBody>
      </p:sp>
    </p:spTree>
    <p:extLst>
      <p:ext uri="{BB962C8B-B14F-4D97-AF65-F5344CB8AC3E}">
        <p14:creationId xmlns:p14="http://schemas.microsoft.com/office/powerpoint/2010/main" val="345208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DB27-7BC2-1D3E-2A01-CB6B4D6F7B38}"/>
              </a:ext>
            </a:extLst>
          </p:cNvPr>
          <p:cNvSpPr>
            <a:spLocks noGrp="1"/>
          </p:cNvSpPr>
          <p:nvPr>
            <p:ph type="title"/>
          </p:nvPr>
        </p:nvSpPr>
        <p:spPr/>
        <p:txBody>
          <a:bodyPr/>
          <a:lstStyle/>
          <a:p>
            <a:r>
              <a:rPr lang="en-US" dirty="0"/>
              <a:t>Data processing</a:t>
            </a:r>
          </a:p>
        </p:txBody>
      </p:sp>
      <p:pic>
        <p:nvPicPr>
          <p:cNvPr id="5" name="Content Placeholder 4" descr="Graphical user interface, text, application&#10;&#10;Description automatically generated">
            <a:extLst>
              <a:ext uri="{FF2B5EF4-FFF2-40B4-BE49-F238E27FC236}">
                <a16:creationId xmlns:a16="http://schemas.microsoft.com/office/drawing/2014/main" id="{3A863990-1973-A627-2213-8B8C5A46FD54}"/>
              </a:ext>
            </a:extLst>
          </p:cNvPr>
          <p:cNvPicPr>
            <a:picLocks noGrp="1" noChangeAspect="1"/>
          </p:cNvPicPr>
          <p:nvPr>
            <p:ph idx="1"/>
          </p:nvPr>
        </p:nvPicPr>
        <p:blipFill>
          <a:blip r:embed="rId3"/>
          <a:stretch>
            <a:fillRect/>
          </a:stretch>
        </p:blipFill>
        <p:spPr>
          <a:xfrm>
            <a:off x="1251678" y="1568450"/>
            <a:ext cx="9067508" cy="3721100"/>
          </a:xfrm>
        </p:spPr>
      </p:pic>
      <p:pic>
        <p:nvPicPr>
          <p:cNvPr id="7" name="Picture 6" descr="Text&#10;&#10;Description automatically generated with medium confidence">
            <a:extLst>
              <a:ext uri="{FF2B5EF4-FFF2-40B4-BE49-F238E27FC236}">
                <a16:creationId xmlns:a16="http://schemas.microsoft.com/office/drawing/2014/main" id="{5039716E-FCAE-CDD3-BCEA-F4C611F58D76}"/>
              </a:ext>
            </a:extLst>
          </p:cNvPr>
          <p:cNvPicPr>
            <a:picLocks noChangeAspect="1"/>
          </p:cNvPicPr>
          <p:nvPr/>
        </p:nvPicPr>
        <p:blipFill>
          <a:blip r:embed="rId4"/>
          <a:stretch>
            <a:fillRect/>
          </a:stretch>
        </p:blipFill>
        <p:spPr>
          <a:xfrm>
            <a:off x="1251678" y="1568450"/>
            <a:ext cx="9359173" cy="3456423"/>
          </a:xfrm>
          <a:prstGeom prst="rect">
            <a:avLst/>
          </a:prstGeom>
        </p:spPr>
      </p:pic>
    </p:spTree>
    <p:extLst>
      <p:ext uri="{BB962C8B-B14F-4D97-AF65-F5344CB8AC3E}">
        <p14:creationId xmlns:p14="http://schemas.microsoft.com/office/powerpoint/2010/main" val="1406860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DB27-7BC2-1D3E-2A01-CB6B4D6F7B38}"/>
              </a:ext>
            </a:extLst>
          </p:cNvPr>
          <p:cNvSpPr>
            <a:spLocks noGrp="1"/>
          </p:cNvSpPr>
          <p:nvPr>
            <p:ph type="title"/>
          </p:nvPr>
        </p:nvSpPr>
        <p:spPr/>
        <p:txBody>
          <a:bodyPr/>
          <a:lstStyle/>
          <a:p>
            <a:r>
              <a:rPr lang="en-US" dirty="0"/>
              <a:t>Data processing</a:t>
            </a:r>
          </a:p>
        </p:txBody>
      </p:sp>
      <p:pic>
        <p:nvPicPr>
          <p:cNvPr id="5" name="Content Placeholder 4" descr="Text&#10;&#10;Description automatically generated">
            <a:extLst>
              <a:ext uri="{FF2B5EF4-FFF2-40B4-BE49-F238E27FC236}">
                <a16:creationId xmlns:a16="http://schemas.microsoft.com/office/drawing/2014/main" id="{4B40E2CC-66A1-4353-A822-FDE2DF99BCD6}"/>
              </a:ext>
            </a:extLst>
          </p:cNvPr>
          <p:cNvPicPr>
            <a:picLocks noGrp="1" noChangeAspect="1"/>
          </p:cNvPicPr>
          <p:nvPr>
            <p:ph idx="1"/>
          </p:nvPr>
        </p:nvPicPr>
        <p:blipFill>
          <a:blip r:embed="rId3"/>
          <a:stretch>
            <a:fillRect/>
          </a:stretch>
        </p:blipFill>
        <p:spPr>
          <a:xfrm>
            <a:off x="1251678" y="1874517"/>
            <a:ext cx="10435292" cy="2141034"/>
          </a:xfrm>
        </p:spPr>
      </p:pic>
      <p:pic>
        <p:nvPicPr>
          <p:cNvPr id="7" name="Picture 6" descr="Table&#10;&#10;Description automatically generated">
            <a:extLst>
              <a:ext uri="{FF2B5EF4-FFF2-40B4-BE49-F238E27FC236}">
                <a16:creationId xmlns:a16="http://schemas.microsoft.com/office/drawing/2014/main" id="{8DF922FC-9794-7C2A-4F94-E56B6191D82B}"/>
              </a:ext>
            </a:extLst>
          </p:cNvPr>
          <p:cNvPicPr>
            <a:picLocks noChangeAspect="1"/>
          </p:cNvPicPr>
          <p:nvPr/>
        </p:nvPicPr>
        <p:blipFill>
          <a:blip r:embed="rId4"/>
          <a:stretch>
            <a:fillRect/>
          </a:stretch>
        </p:blipFill>
        <p:spPr>
          <a:xfrm>
            <a:off x="829039" y="1616772"/>
            <a:ext cx="11023600" cy="4025900"/>
          </a:xfrm>
          <a:prstGeom prst="rect">
            <a:avLst/>
          </a:prstGeom>
        </p:spPr>
      </p:pic>
      <p:pic>
        <p:nvPicPr>
          <p:cNvPr id="9" name="Picture 8" descr="Text&#10;&#10;Description automatically generated">
            <a:extLst>
              <a:ext uri="{FF2B5EF4-FFF2-40B4-BE49-F238E27FC236}">
                <a16:creationId xmlns:a16="http://schemas.microsoft.com/office/drawing/2014/main" id="{E0D4EF3E-663D-7E4A-3886-E2B095C7AEF6}"/>
              </a:ext>
            </a:extLst>
          </p:cNvPr>
          <p:cNvPicPr>
            <a:picLocks noChangeAspect="1"/>
          </p:cNvPicPr>
          <p:nvPr/>
        </p:nvPicPr>
        <p:blipFill>
          <a:blip r:embed="rId5"/>
          <a:stretch>
            <a:fillRect/>
          </a:stretch>
        </p:blipFill>
        <p:spPr>
          <a:xfrm>
            <a:off x="1196621" y="1616772"/>
            <a:ext cx="10545405" cy="4424413"/>
          </a:xfrm>
          <a:prstGeom prst="rect">
            <a:avLst/>
          </a:prstGeom>
        </p:spPr>
      </p:pic>
    </p:spTree>
    <p:extLst>
      <p:ext uri="{BB962C8B-B14F-4D97-AF65-F5344CB8AC3E}">
        <p14:creationId xmlns:p14="http://schemas.microsoft.com/office/powerpoint/2010/main" val="1606217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DB27-7BC2-1D3E-2A01-CB6B4D6F7B38}"/>
              </a:ext>
            </a:extLst>
          </p:cNvPr>
          <p:cNvSpPr>
            <a:spLocks noGrp="1"/>
          </p:cNvSpPr>
          <p:nvPr>
            <p:ph type="title"/>
          </p:nvPr>
        </p:nvSpPr>
        <p:spPr/>
        <p:txBody>
          <a:bodyPr/>
          <a:lstStyle/>
          <a:p>
            <a:r>
              <a:rPr lang="en-US" dirty="0"/>
              <a:t>Data processing</a:t>
            </a:r>
          </a:p>
        </p:txBody>
      </p:sp>
      <p:sp>
        <p:nvSpPr>
          <p:cNvPr id="3" name="Content Placeholder 2">
            <a:extLst>
              <a:ext uri="{FF2B5EF4-FFF2-40B4-BE49-F238E27FC236}">
                <a16:creationId xmlns:a16="http://schemas.microsoft.com/office/drawing/2014/main" id="{D6890123-3D79-E76B-50FF-CB675527C2C5}"/>
              </a:ext>
            </a:extLst>
          </p:cNvPr>
          <p:cNvSpPr>
            <a:spLocks noGrp="1"/>
          </p:cNvSpPr>
          <p:nvPr>
            <p:ph idx="1"/>
          </p:nvPr>
        </p:nvSpPr>
        <p:spPr/>
        <p:txBody>
          <a:bodyPr/>
          <a:lstStyle/>
          <a:p>
            <a:r>
              <a:rPr lang="en-US" dirty="0"/>
              <a:t>Moran’s I for vaccination rate</a:t>
            </a:r>
          </a:p>
          <a:p>
            <a:pPr lvl="1"/>
            <a:r>
              <a:rPr lang="en-US" dirty="0"/>
              <a:t>Change variable name to “County”</a:t>
            </a:r>
          </a:p>
          <a:p>
            <a:pPr lvl="1"/>
            <a:r>
              <a:rPr lang="en-US" dirty="0"/>
              <a:t>Merge </a:t>
            </a:r>
            <a:r>
              <a:rPr lang="en-US" dirty="0" err="1"/>
              <a:t>county_full_vaccine</a:t>
            </a:r>
            <a:r>
              <a:rPr lang="en-US" dirty="0"/>
              <a:t> and </a:t>
            </a:r>
            <a:r>
              <a:rPr lang="en-US" dirty="0" err="1"/>
              <a:t>county_pop</a:t>
            </a:r>
            <a:r>
              <a:rPr lang="en-US" dirty="0"/>
              <a:t> by “County”</a:t>
            </a:r>
          </a:p>
          <a:p>
            <a:pPr lvl="1"/>
            <a:r>
              <a:rPr lang="en-US" dirty="0"/>
              <a:t>Merge Missouri geometry</a:t>
            </a:r>
          </a:p>
          <a:p>
            <a:pPr lvl="1"/>
            <a:r>
              <a:rPr lang="en-US" dirty="0"/>
              <a:t>Convert sf to </a:t>
            </a:r>
            <a:r>
              <a:rPr lang="en-US" dirty="0" err="1"/>
              <a:t>sp</a:t>
            </a:r>
            <a:endParaRPr lang="en-US" dirty="0"/>
          </a:p>
          <a:p>
            <a:pPr lvl="1"/>
            <a:r>
              <a:rPr lang="en-US" dirty="0"/>
              <a:t>Get distance matrix, weight matrix, and inverse distance weight matrix</a:t>
            </a:r>
          </a:p>
          <a:p>
            <a:pPr lvl="1"/>
            <a:r>
              <a:rPr lang="en-US" dirty="0"/>
              <a:t>Compute Moran’s I for each year’s vaccination rate</a:t>
            </a:r>
          </a:p>
        </p:txBody>
      </p:sp>
      <p:pic>
        <p:nvPicPr>
          <p:cNvPr id="5" name="Picture 4" descr="Text&#10;&#10;Description automatically generated with low confidence">
            <a:extLst>
              <a:ext uri="{FF2B5EF4-FFF2-40B4-BE49-F238E27FC236}">
                <a16:creationId xmlns:a16="http://schemas.microsoft.com/office/drawing/2014/main" id="{46800260-29A7-0D5B-9F77-1879D2A5BC58}"/>
              </a:ext>
            </a:extLst>
          </p:cNvPr>
          <p:cNvPicPr>
            <a:picLocks noChangeAspect="1"/>
          </p:cNvPicPr>
          <p:nvPr/>
        </p:nvPicPr>
        <p:blipFill>
          <a:blip r:embed="rId3"/>
          <a:stretch>
            <a:fillRect/>
          </a:stretch>
        </p:blipFill>
        <p:spPr>
          <a:xfrm>
            <a:off x="2009960" y="2634996"/>
            <a:ext cx="2171700" cy="2895600"/>
          </a:xfrm>
          <a:prstGeom prst="rect">
            <a:avLst/>
          </a:prstGeom>
        </p:spPr>
      </p:pic>
      <p:pic>
        <p:nvPicPr>
          <p:cNvPr id="7" name="Picture 6" descr="Text&#10;&#10;Description automatically generated with medium confidence">
            <a:extLst>
              <a:ext uri="{FF2B5EF4-FFF2-40B4-BE49-F238E27FC236}">
                <a16:creationId xmlns:a16="http://schemas.microsoft.com/office/drawing/2014/main" id="{C44C170C-53F4-49E8-BB22-8F5FDC205BF0}"/>
              </a:ext>
            </a:extLst>
          </p:cNvPr>
          <p:cNvPicPr>
            <a:picLocks noChangeAspect="1"/>
          </p:cNvPicPr>
          <p:nvPr/>
        </p:nvPicPr>
        <p:blipFill>
          <a:blip r:embed="rId4"/>
          <a:stretch>
            <a:fillRect/>
          </a:stretch>
        </p:blipFill>
        <p:spPr>
          <a:xfrm>
            <a:off x="4181660" y="2711196"/>
            <a:ext cx="2006600" cy="2819400"/>
          </a:xfrm>
          <a:prstGeom prst="rect">
            <a:avLst/>
          </a:prstGeom>
        </p:spPr>
      </p:pic>
      <p:pic>
        <p:nvPicPr>
          <p:cNvPr id="9" name="Picture 8" descr="Text&#10;&#10;Description automatically generated with low confidence">
            <a:extLst>
              <a:ext uri="{FF2B5EF4-FFF2-40B4-BE49-F238E27FC236}">
                <a16:creationId xmlns:a16="http://schemas.microsoft.com/office/drawing/2014/main" id="{B420B80C-C0E3-A6F7-C7B5-C352DD715B26}"/>
              </a:ext>
            </a:extLst>
          </p:cNvPr>
          <p:cNvPicPr>
            <a:picLocks noChangeAspect="1"/>
          </p:cNvPicPr>
          <p:nvPr/>
        </p:nvPicPr>
        <p:blipFill>
          <a:blip r:embed="rId5"/>
          <a:stretch>
            <a:fillRect/>
          </a:stretch>
        </p:blipFill>
        <p:spPr>
          <a:xfrm>
            <a:off x="6188260" y="2704846"/>
            <a:ext cx="2019300" cy="2755900"/>
          </a:xfrm>
          <a:prstGeom prst="rect">
            <a:avLst/>
          </a:prstGeom>
        </p:spPr>
      </p:pic>
      <p:pic>
        <p:nvPicPr>
          <p:cNvPr id="11" name="Picture 10" descr="Map&#10;&#10;Description automatically generated">
            <a:extLst>
              <a:ext uri="{FF2B5EF4-FFF2-40B4-BE49-F238E27FC236}">
                <a16:creationId xmlns:a16="http://schemas.microsoft.com/office/drawing/2014/main" id="{18BF16D7-30F8-2D3D-E044-0784713A5029}"/>
              </a:ext>
            </a:extLst>
          </p:cNvPr>
          <p:cNvPicPr>
            <a:picLocks noChangeAspect="1"/>
          </p:cNvPicPr>
          <p:nvPr/>
        </p:nvPicPr>
        <p:blipFill>
          <a:blip r:embed="rId6"/>
          <a:stretch>
            <a:fillRect/>
          </a:stretch>
        </p:blipFill>
        <p:spPr>
          <a:xfrm>
            <a:off x="2009960" y="1073993"/>
            <a:ext cx="6539520" cy="5784007"/>
          </a:xfrm>
          <a:prstGeom prst="rect">
            <a:avLst/>
          </a:prstGeom>
        </p:spPr>
      </p:pic>
      <p:pic>
        <p:nvPicPr>
          <p:cNvPr id="13" name="Picture 12" descr="A picture containing map&#10;&#10;Description automatically generated">
            <a:extLst>
              <a:ext uri="{FF2B5EF4-FFF2-40B4-BE49-F238E27FC236}">
                <a16:creationId xmlns:a16="http://schemas.microsoft.com/office/drawing/2014/main" id="{6EEAEAA5-420E-5ED3-9F02-A5131562C365}"/>
              </a:ext>
            </a:extLst>
          </p:cNvPr>
          <p:cNvPicPr>
            <a:picLocks noChangeAspect="1"/>
          </p:cNvPicPr>
          <p:nvPr/>
        </p:nvPicPr>
        <p:blipFill>
          <a:blip r:embed="rId7"/>
          <a:stretch>
            <a:fillRect/>
          </a:stretch>
        </p:blipFill>
        <p:spPr>
          <a:xfrm>
            <a:off x="2009960" y="1073992"/>
            <a:ext cx="6539520" cy="5754287"/>
          </a:xfrm>
          <a:prstGeom prst="rect">
            <a:avLst/>
          </a:prstGeom>
        </p:spPr>
      </p:pic>
      <p:pic>
        <p:nvPicPr>
          <p:cNvPr id="15" name="Picture 14" descr="A picture containing chart&#10;&#10;Description automatically generated">
            <a:extLst>
              <a:ext uri="{FF2B5EF4-FFF2-40B4-BE49-F238E27FC236}">
                <a16:creationId xmlns:a16="http://schemas.microsoft.com/office/drawing/2014/main" id="{E1F6A7BD-C6AA-AD83-8295-C0626F8B51AB}"/>
              </a:ext>
            </a:extLst>
          </p:cNvPr>
          <p:cNvPicPr>
            <a:picLocks noChangeAspect="1"/>
          </p:cNvPicPr>
          <p:nvPr/>
        </p:nvPicPr>
        <p:blipFill>
          <a:blip r:embed="rId8"/>
          <a:stretch>
            <a:fillRect/>
          </a:stretch>
        </p:blipFill>
        <p:spPr>
          <a:xfrm>
            <a:off x="2009960" y="1047723"/>
            <a:ext cx="6569374" cy="5780556"/>
          </a:xfrm>
          <a:prstGeom prst="rect">
            <a:avLst/>
          </a:prstGeom>
        </p:spPr>
      </p:pic>
    </p:spTree>
    <p:extLst>
      <p:ext uri="{BB962C8B-B14F-4D97-AF65-F5344CB8AC3E}">
        <p14:creationId xmlns:p14="http://schemas.microsoft.com/office/powerpoint/2010/main" val="4178889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ppt_x"/>
                                          </p:val>
                                        </p:tav>
                                        <p:tav tm="100000">
                                          <p:val>
                                            <p:strVal val="#ppt_x"/>
                                          </p:val>
                                        </p:tav>
                                      </p:tavLst>
                                    </p:anim>
                                    <p:anim calcmode="lin" valueType="num">
                                      <p:cBhvr additive="base">
                                        <p:cTn id="2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ppt_x"/>
                                          </p:val>
                                        </p:tav>
                                        <p:tav tm="100000">
                                          <p:val>
                                            <p:strVal val="#ppt_x"/>
                                          </p:val>
                                        </p:tav>
                                      </p:tavLst>
                                    </p:anim>
                                    <p:anim calcmode="lin" valueType="num">
                                      <p:cBhvr additive="base">
                                        <p:cTn id="2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additive="base">
                                        <p:cTn id="33" dur="500" fill="hold"/>
                                        <p:tgtEl>
                                          <p:spTgt spid="15"/>
                                        </p:tgtEl>
                                        <p:attrNameLst>
                                          <p:attrName>ppt_x</p:attrName>
                                        </p:attrNameLst>
                                      </p:cBhvr>
                                      <p:tavLst>
                                        <p:tav tm="0">
                                          <p:val>
                                            <p:strVal val="#ppt_x"/>
                                          </p:val>
                                        </p:tav>
                                        <p:tav tm="100000">
                                          <p:val>
                                            <p:strVal val="#ppt_x"/>
                                          </p:val>
                                        </p:tav>
                                      </p:tavLst>
                                    </p:anim>
                                    <p:anim calcmode="lin" valueType="num">
                                      <p:cBhvr additive="base">
                                        <p:cTn id="3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DB27-7BC2-1D3E-2A01-CB6B4D6F7B38}"/>
              </a:ext>
            </a:extLst>
          </p:cNvPr>
          <p:cNvSpPr>
            <a:spLocks noGrp="1"/>
          </p:cNvSpPr>
          <p:nvPr>
            <p:ph type="title"/>
          </p:nvPr>
        </p:nvSpPr>
        <p:spPr/>
        <p:txBody>
          <a:bodyPr/>
          <a:lstStyle/>
          <a:p>
            <a:r>
              <a:rPr lang="en-US" dirty="0"/>
              <a:t>Data processing</a:t>
            </a:r>
          </a:p>
        </p:txBody>
      </p:sp>
      <p:sp>
        <p:nvSpPr>
          <p:cNvPr id="3" name="Content Placeholder 2">
            <a:extLst>
              <a:ext uri="{FF2B5EF4-FFF2-40B4-BE49-F238E27FC236}">
                <a16:creationId xmlns:a16="http://schemas.microsoft.com/office/drawing/2014/main" id="{D6890123-3D79-E76B-50FF-CB675527C2C5}"/>
              </a:ext>
            </a:extLst>
          </p:cNvPr>
          <p:cNvSpPr>
            <a:spLocks noGrp="1"/>
          </p:cNvSpPr>
          <p:nvPr>
            <p:ph idx="1"/>
          </p:nvPr>
        </p:nvSpPr>
        <p:spPr/>
        <p:txBody>
          <a:bodyPr/>
          <a:lstStyle/>
          <a:p>
            <a:r>
              <a:rPr lang="en-US" dirty="0"/>
              <a:t>Moran’s I for confirmed cases and death rate</a:t>
            </a:r>
          </a:p>
          <a:p>
            <a:pPr lvl="1"/>
            <a:endParaRPr lang="en-US" dirty="0"/>
          </a:p>
        </p:txBody>
      </p:sp>
      <p:pic>
        <p:nvPicPr>
          <p:cNvPr id="5" name="Picture 4">
            <a:extLst>
              <a:ext uri="{FF2B5EF4-FFF2-40B4-BE49-F238E27FC236}">
                <a16:creationId xmlns:a16="http://schemas.microsoft.com/office/drawing/2014/main" id="{DA8F3948-F1E2-71D5-3A65-FDC3DD17C3AC}"/>
              </a:ext>
            </a:extLst>
          </p:cNvPr>
          <p:cNvPicPr>
            <a:picLocks noChangeAspect="1"/>
          </p:cNvPicPr>
          <p:nvPr/>
        </p:nvPicPr>
        <p:blipFill>
          <a:blip r:embed="rId3"/>
          <a:stretch>
            <a:fillRect/>
          </a:stretch>
        </p:blipFill>
        <p:spPr>
          <a:xfrm>
            <a:off x="1251678" y="1454150"/>
            <a:ext cx="10591800" cy="3949700"/>
          </a:xfrm>
          <a:prstGeom prst="rect">
            <a:avLst/>
          </a:prstGeom>
        </p:spPr>
      </p:pic>
    </p:spTree>
    <p:extLst>
      <p:ext uri="{BB962C8B-B14F-4D97-AF65-F5344CB8AC3E}">
        <p14:creationId xmlns:p14="http://schemas.microsoft.com/office/powerpoint/2010/main" val="973002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Badge</Template>
  <TotalTime>862</TotalTime>
  <Words>1885</Words>
  <Application>Microsoft Macintosh PowerPoint</Application>
  <PresentationFormat>Widescreen</PresentationFormat>
  <Paragraphs>207</Paragraphs>
  <Slides>20</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Gill Sans MT</vt:lpstr>
      <vt:lpstr>Impact</vt:lpstr>
      <vt:lpstr>Times New Roman</vt:lpstr>
      <vt:lpstr>Badge</vt:lpstr>
      <vt:lpstr>Covid-19 spatial Analysis</vt:lpstr>
      <vt:lpstr>PowerPoint Presentation</vt:lpstr>
      <vt:lpstr>Datasets info</vt:lpstr>
      <vt:lpstr>Research Questions</vt:lpstr>
      <vt:lpstr>Data processing</vt:lpstr>
      <vt:lpstr>Data processing</vt:lpstr>
      <vt:lpstr>Data processing</vt:lpstr>
      <vt:lpstr>Data processing</vt:lpstr>
      <vt:lpstr>Data processing</vt:lpstr>
      <vt:lpstr>Data processing</vt:lpstr>
      <vt:lpstr>Data processing</vt:lpstr>
      <vt:lpstr>Data processing</vt:lpstr>
      <vt:lpstr>Data processing</vt:lpstr>
      <vt:lpstr>analysis</vt:lpstr>
      <vt:lpstr>analysis</vt:lpstr>
      <vt:lpstr>analysis</vt:lpstr>
      <vt:lpstr>analysis</vt:lpstr>
      <vt:lpstr>analysis</vt:lpstr>
      <vt:lpstr>Things To improve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spatial Analysis</dc:title>
  <dc:creator>Jiaying Liang</dc:creator>
  <cp:lastModifiedBy>Jiaying Liang</cp:lastModifiedBy>
  <cp:revision>4</cp:revision>
  <dcterms:created xsi:type="dcterms:W3CDTF">2022-05-11T06:26:01Z</dcterms:created>
  <dcterms:modified xsi:type="dcterms:W3CDTF">2022-05-11T20:48:01Z</dcterms:modified>
</cp:coreProperties>
</file>

<file path=docProps/thumbnail.jpeg>
</file>